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58" r:id="rId9"/>
    <p:sldId id="259" r:id="rId10"/>
    <p:sldId id="260" r:id="rId11"/>
    <p:sldId id="262" r:id="rId12"/>
    <p:sldId id="263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4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1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2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7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4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2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8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9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8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C613B-F96E-43DB-B962-28B23F04693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025A-6D0B-4310-85DF-9D8A17A5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276600"/>
            <a:ext cx="5486400" cy="1470025"/>
          </a:xfrm>
        </p:spPr>
        <p:txBody>
          <a:bodyPr>
            <a:noAutofit/>
          </a:bodyPr>
          <a:lstStyle/>
          <a:p>
            <a:pPr algn="l"/>
            <a:r>
              <a:rPr lang="en-US" sz="6000" dirty="0"/>
              <a:t>“Hey, what is this?”</a:t>
            </a:r>
            <a:br>
              <a:rPr lang="en-US" sz="6000" dirty="0"/>
            </a:br>
            <a:r>
              <a:rPr lang="en-US" sz="6000" dirty="0"/>
              <a:t>“It’s dialogue!”</a:t>
            </a:r>
            <a:br>
              <a:rPr lang="en-US" sz="6000" dirty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505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Dialogue that moves the story forward: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The phone rang, and Jerry picked it up. </a:t>
            </a:r>
          </a:p>
          <a:p>
            <a:pPr marL="0" indent="0">
              <a:buNone/>
            </a:pPr>
            <a:r>
              <a:rPr lang="en-US" sz="2400" dirty="0"/>
              <a:t>	"Hello?" </a:t>
            </a:r>
          </a:p>
          <a:p>
            <a:pPr marL="0" indent="0">
              <a:buNone/>
            </a:pPr>
            <a:r>
              <a:rPr lang="en-US" sz="2400" dirty="0"/>
              <a:t> 	There was a moment of silence on the other end. </a:t>
            </a:r>
          </a:p>
          <a:p>
            <a:pPr marL="0" indent="0">
              <a:buNone/>
            </a:pPr>
            <a:r>
              <a:rPr lang="en-US" sz="2400" dirty="0"/>
              <a:t> 	“Is this Jerry Simmons?" a male voice asked. </a:t>
            </a:r>
          </a:p>
          <a:p>
            <a:pPr marL="0" indent="0">
              <a:buNone/>
            </a:pPr>
            <a:r>
              <a:rPr lang="en-US" sz="2400" dirty="0"/>
              <a:t> 	"Yeah. Who is this?" </a:t>
            </a:r>
          </a:p>
          <a:p>
            <a:pPr marL="0" indent="0">
              <a:buNone/>
            </a:pPr>
            <a:r>
              <a:rPr lang="en-US" sz="2400" dirty="0"/>
              <a:t> 	The man paused. Jerry could hear him take a deep breath. </a:t>
            </a:r>
          </a:p>
          <a:p>
            <a:pPr marL="0" indent="0">
              <a:buNone/>
            </a:pPr>
            <a:r>
              <a:rPr lang="en-US" sz="2400" dirty="0"/>
              <a:t> 	"Jerry, my name is Dave. I’m your brother” </a:t>
            </a:r>
          </a:p>
          <a:p>
            <a:pPr marL="0" indent="0">
              <a:buNone/>
            </a:pPr>
            <a:r>
              <a:rPr lang="en-US" sz="2400" dirty="0"/>
              <a:t> 	"If this is a prank, it isn’t funny,” Jerry said. “My family died a long time ago." </a:t>
            </a:r>
          </a:p>
          <a:p>
            <a:pPr marL="0" indent="0">
              <a:buNone/>
            </a:pPr>
            <a:r>
              <a:rPr lang="en-US" sz="2400" dirty="0"/>
              <a:t> 	“Not your whole family,” Dave said. Jerry hung up the phone.</a:t>
            </a:r>
          </a:p>
        </p:txBody>
      </p:sp>
    </p:spTree>
    <p:extLst>
      <p:ext uri="{BB962C8B-B14F-4D97-AF65-F5344CB8AC3E}">
        <p14:creationId xmlns:p14="http://schemas.microsoft.com/office/powerpoint/2010/main" val="4635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Dialogue that increases the tension: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dirty="0"/>
              <a:t> 	"Dave!" Jerry shouted. "We've got to get </a:t>
            </a:r>
          </a:p>
          <a:p>
            <a:pPr marL="0" indent="0">
              <a:buNone/>
            </a:pPr>
            <a:r>
              <a:rPr lang="en-US" sz="3200" dirty="0"/>
              <a:t>away from here! The building's </a:t>
            </a:r>
            <a:r>
              <a:rPr lang="en-US" sz="3200" dirty="0" err="1"/>
              <a:t>gonna</a:t>
            </a:r>
            <a:r>
              <a:rPr lang="en-US" sz="3200" dirty="0"/>
              <a:t> blow!" </a:t>
            </a:r>
          </a:p>
          <a:p>
            <a:pPr marL="0" indent="0">
              <a:buNone/>
            </a:pPr>
            <a:r>
              <a:rPr lang="en-US" sz="3200" dirty="0"/>
              <a:t> 	"We've got to go back!" Dave screamed. </a:t>
            </a:r>
          </a:p>
          <a:p>
            <a:pPr marL="0" indent="0">
              <a:buNone/>
            </a:pPr>
            <a:r>
              <a:rPr lang="en-US" sz="3200" dirty="0"/>
              <a:t> 	"Why?" </a:t>
            </a:r>
          </a:p>
          <a:p>
            <a:pPr marL="0" indent="0">
              <a:buNone/>
            </a:pPr>
            <a:r>
              <a:rPr lang="en-US" sz="3200" dirty="0"/>
              <a:t> 	Dave pointed at the roof. "Susan's still up there!" </a:t>
            </a:r>
          </a:p>
        </p:txBody>
      </p:sp>
    </p:spTree>
    <p:extLst>
      <p:ext uri="{BB962C8B-B14F-4D97-AF65-F5344CB8AC3E}">
        <p14:creationId xmlns:p14="http://schemas.microsoft.com/office/powerpoint/2010/main" val="146326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Da Rules</a:t>
            </a:r>
            <a:r>
              <a:rPr lang="en-US" sz="5400" dirty="0" smtClean="0">
                <a:solidFill>
                  <a:srgbClr val="FF0000"/>
                </a:solidFill>
              </a:rPr>
              <a:t>: WRITE THIS DOWN!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Indent lines just as you would any paragraph.</a:t>
            </a:r>
          </a:p>
          <a:p>
            <a:r>
              <a:rPr lang="en-US" sz="2800" dirty="0"/>
              <a:t>Use “  ” marks to indicate speech.</a:t>
            </a:r>
          </a:p>
          <a:p>
            <a:r>
              <a:rPr lang="en-US" sz="2800" dirty="0"/>
              <a:t>New speaker = new line/paragraph</a:t>
            </a:r>
          </a:p>
          <a:p>
            <a:r>
              <a:rPr lang="en-US" sz="2800" dirty="0"/>
              <a:t>Use ‘tags’ to indicate speaker: </a:t>
            </a:r>
            <a:r>
              <a:rPr lang="en-US" sz="2800" dirty="0">
                <a:solidFill>
                  <a:srgbClr val="00B050"/>
                </a:solidFill>
              </a:rPr>
              <a:t>said, remarked, bellowed, mentioned, muttered, asked, nagged, pleaded, etc.</a:t>
            </a:r>
          </a:p>
          <a:p>
            <a:r>
              <a:rPr lang="en-US" sz="2800" dirty="0"/>
              <a:t>Punctuation goes INSIDE the quotation marks.</a:t>
            </a:r>
          </a:p>
          <a:p>
            <a:pPr marL="0" indent="0">
              <a:buNone/>
            </a:pPr>
            <a:r>
              <a:rPr lang="en-US" sz="2800" dirty="0"/>
              <a:t>	“You mean it looks like this?” she asked.</a:t>
            </a:r>
          </a:p>
          <a:p>
            <a:pPr marL="0" indent="0">
              <a:buNone/>
            </a:pPr>
            <a:r>
              <a:rPr lang="en-US" sz="2800" dirty="0"/>
              <a:t>	“Yep,” he said, “even with commas</a:t>
            </a:r>
            <a:r>
              <a:rPr lang="en-US" sz="2800" dirty="0" smtClean="0"/>
              <a:t>.”</a:t>
            </a:r>
          </a:p>
          <a:p>
            <a:r>
              <a:rPr lang="en-US" sz="2800" dirty="0" smtClean="0"/>
              <a:t>Thoughts: </a:t>
            </a:r>
            <a:r>
              <a:rPr lang="en-US" sz="2800" i="1" dirty="0" smtClean="0"/>
              <a:t>I wonder where I put my keys?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72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When you put it all together, it looks like this</a:t>
            </a:r>
            <a:r>
              <a:rPr lang="en-US" sz="3200" b="1" dirty="0"/>
              <a:t>.</a:t>
            </a:r>
            <a:r>
              <a:rPr lang="en-US" sz="3200" b="1" dirty="0" smtClean="0"/>
              <a:t> Notice </a:t>
            </a:r>
            <a:r>
              <a:rPr lang="en-US" sz="3200" b="1" dirty="0"/>
              <a:t>how the author indents each new quote and places quotation marks after the end marks: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	"Hey, dude. How are you?" Isobel said. </a:t>
            </a:r>
          </a:p>
          <a:p>
            <a:pPr marL="0" indent="0">
              <a:buNone/>
            </a:pPr>
            <a:r>
              <a:rPr lang="en-US" sz="3200" dirty="0"/>
              <a:t>	"I'm really good. Thanks for asking. And you?" </a:t>
            </a:r>
            <a:r>
              <a:rPr lang="en-US" sz="3200" dirty="0" smtClean="0"/>
              <a:t>Mark said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	"Good, thanks," Isobel </a:t>
            </a:r>
            <a:r>
              <a:rPr lang="en-US" sz="3200" dirty="0" smtClean="0"/>
              <a:t>replied.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5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09600" y="-156864"/>
            <a:ext cx="6477000" cy="555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Rule 1. Commas connect independent clauses with words like </a:t>
            </a:r>
            <a:b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and, or, nor, for, but, yet, so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must act quickly, or the problem will get worse.</a:t>
            </a: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farmers ate lunch at 10:00, and they rested in the shade 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whenever they got too hot.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9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09600" y="272534"/>
            <a:ext cx="630555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Rule 2. Commas create a pause after introductory elements.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Elizabeth I assumed the throne of England in 1558, the country was in turmoil.</a:t>
            </a: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 dream of glory destroyed, the boxer died an embittered 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man.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342900" lvl="1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Yes, we need to improve our parks.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17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8867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900" b="1" dirty="0"/>
              <a:t>Rule 3. Commas set off supplementary (non-essential) information.</a:t>
            </a:r>
            <a:endParaRPr lang="en-US" sz="3900" dirty="0"/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3500" dirty="0">
                <a:solidFill>
                  <a:srgbClr val="FF0000"/>
                </a:solidFill>
              </a:rPr>
              <a:t>I need a lot of supplies, including groceries and gasoline, to get through a week in the country.</a:t>
            </a:r>
          </a:p>
          <a:p>
            <a:pPr marL="0" indent="0">
              <a:buNone/>
            </a:pPr>
            <a:r>
              <a:rPr lang="en-US" sz="5700" dirty="0"/>
              <a:t> </a:t>
            </a:r>
          </a:p>
          <a:p>
            <a:pPr marL="0" indent="0">
              <a:buNone/>
            </a:pPr>
            <a:r>
              <a:rPr lang="en-US" sz="3100" dirty="0"/>
              <a:t>Do NOT use commas when the information is essential to the meaning of the sentence. (Ask yourself: does the meaning of the sentence change?)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sz="3100" dirty="0">
                <a:solidFill>
                  <a:srgbClr val="FF0000"/>
                </a:solidFill>
              </a:rPr>
              <a:t>The students who stayed up all night missed the exam.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FF0000"/>
                </a:solidFill>
              </a:rPr>
              <a:t>	A house destroyed by fire can smolder for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78867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 b="1" dirty="0"/>
              <a:t>Rule 4. Put commas between items in a series. </a:t>
            </a:r>
            <a:endParaRPr lang="en-US" sz="14400" b="1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342900" lvl="1" indent="0">
              <a:buNone/>
            </a:pPr>
            <a:r>
              <a:rPr lang="en-US" sz="12500" dirty="0" smtClean="0">
                <a:solidFill>
                  <a:srgbClr val="FF0000"/>
                </a:solidFill>
              </a:rPr>
              <a:t>He </a:t>
            </a:r>
            <a:r>
              <a:rPr lang="en-US" sz="12500" dirty="0">
                <a:solidFill>
                  <a:srgbClr val="FF0000"/>
                </a:solidFill>
              </a:rPr>
              <a:t>studied the notes, </a:t>
            </a:r>
            <a:r>
              <a:rPr lang="en-US" sz="12500" dirty="0" smtClean="0">
                <a:solidFill>
                  <a:srgbClr val="FF0000"/>
                </a:solidFill>
              </a:rPr>
              <a:t>memos, </a:t>
            </a:r>
            <a:r>
              <a:rPr lang="en-US" sz="12500" dirty="0">
                <a:solidFill>
                  <a:srgbClr val="FF0000"/>
                </a:solidFill>
              </a:rPr>
              <a:t>and reports.</a:t>
            </a:r>
          </a:p>
          <a:p>
            <a:pPr marL="342900" lvl="1" indent="0">
              <a:buNone/>
            </a:pPr>
            <a:r>
              <a:rPr lang="en-US" sz="12500" dirty="0">
                <a:solidFill>
                  <a:srgbClr val="FF0000"/>
                </a:solidFill>
              </a:rPr>
              <a:t> </a:t>
            </a:r>
          </a:p>
          <a:p>
            <a:pPr marL="342900" lvl="1" indent="0">
              <a:buNone/>
            </a:pPr>
            <a:r>
              <a:rPr lang="en-US" sz="12500" dirty="0" smtClean="0">
                <a:solidFill>
                  <a:srgbClr val="FF0000"/>
                </a:solidFill>
              </a:rPr>
              <a:t>To </a:t>
            </a:r>
            <a:r>
              <a:rPr lang="en-US" sz="12500" dirty="0">
                <a:solidFill>
                  <a:srgbClr val="FF0000"/>
                </a:solidFill>
              </a:rPr>
              <a:t>accelerate smoothly, to stop without jerking, and to make </a:t>
            </a:r>
            <a:r>
              <a:rPr lang="en-US" sz="12500" dirty="0" smtClean="0">
                <a:solidFill>
                  <a:srgbClr val="FF0000"/>
                </a:solidFill>
              </a:rPr>
              <a:t>correct turns, </a:t>
            </a:r>
            <a:r>
              <a:rPr lang="en-US" sz="12500" dirty="0">
                <a:solidFill>
                  <a:srgbClr val="FF0000"/>
                </a:solidFill>
              </a:rPr>
              <a:t>requires skill.</a:t>
            </a:r>
          </a:p>
          <a:p>
            <a:pPr marL="342900" lvl="1" indent="0">
              <a:buNone/>
            </a:pPr>
            <a:r>
              <a:rPr lang="en-US" sz="9300" dirty="0">
                <a:solidFill>
                  <a:srgbClr val="FF0000"/>
                </a:solidFill>
              </a:rPr>
              <a:t> </a:t>
            </a:r>
          </a:p>
          <a:p>
            <a:pPr marL="342900" lvl="1" indent="0">
              <a:buNone/>
            </a:pPr>
            <a:r>
              <a:rPr lang="en-US" sz="10900" dirty="0" smtClean="0">
                <a:solidFill>
                  <a:srgbClr val="FF0000"/>
                </a:solidFill>
              </a:rPr>
              <a:t>He </a:t>
            </a:r>
            <a:r>
              <a:rPr lang="en-US" sz="10900" dirty="0">
                <a:solidFill>
                  <a:srgbClr val="FF0000"/>
                </a:solidFill>
              </a:rPr>
              <a:t>reported that some economists believed the recession was </a:t>
            </a:r>
            <a:r>
              <a:rPr lang="en-US" sz="10900" dirty="0" smtClean="0">
                <a:solidFill>
                  <a:srgbClr val="FF0000"/>
                </a:solidFill>
              </a:rPr>
              <a:t>over</a:t>
            </a:r>
            <a:r>
              <a:rPr lang="en-US" sz="10900" dirty="0">
                <a:solidFill>
                  <a:srgbClr val="FF0000"/>
                </a:solidFill>
              </a:rPr>
              <a:t>, that some believed it continued, but that most agreed a </a:t>
            </a:r>
            <a:r>
              <a:rPr lang="en-US" sz="10900" dirty="0" smtClean="0">
                <a:solidFill>
                  <a:srgbClr val="FF0000"/>
                </a:solidFill>
              </a:rPr>
              <a:t>slow </a:t>
            </a:r>
            <a:r>
              <a:rPr lang="en-US" sz="10900" dirty="0">
                <a:solidFill>
                  <a:srgbClr val="FF0000"/>
                </a:solidFill>
              </a:rPr>
              <a:t>recovery was under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0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Rule 5. Commas separate equal modifiers (adjectives of equal weight – you can reverse them).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000" dirty="0">
                <a:solidFill>
                  <a:srgbClr val="FF0000"/>
                </a:solidFill>
              </a:rPr>
              <a:t>He put on a clean, pressed shirt.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sz="3000" dirty="0">
                <a:solidFill>
                  <a:srgbClr val="FF0000"/>
                </a:solidFill>
              </a:rPr>
              <a:t>It was a warm, sunny day.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000" b="1" dirty="0"/>
              <a:t>A comma is not needed in the following sentence: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	I found five copper coins.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78867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/>
              <a:t>Rule 6. Commas set off contrast elements, tag sentences, and direct address.</a:t>
            </a:r>
            <a:endParaRPr lang="en-US" sz="112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9600" b="1" dirty="0">
                <a:solidFill>
                  <a:srgbClr val="FF0000"/>
                </a:solidFill>
              </a:rPr>
              <a:t>Contrast elements</a:t>
            </a:r>
            <a:r>
              <a:rPr lang="en-US" sz="9600" dirty="0">
                <a:solidFill>
                  <a:srgbClr val="FF0000"/>
                </a:solidFill>
              </a:rPr>
              <a:t> – words or phrases that are opposite.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	Jeremiah was a bullfrog, not a toad.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9600" b="1" dirty="0">
                <a:solidFill>
                  <a:srgbClr val="FF0000"/>
                </a:solidFill>
              </a:rPr>
              <a:t>Tag sentences</a:t>
            </a:r>
            <a:r>
              <a:rPr lang="en-US" sz="9600" dirty="0">
                <a:solidFill>
                  <a:srgbClr val="FF0000"/>
                </a:solidFill>
              </a:rPr>
              <a:t> – short statements at the ends of sentences.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	You received my application on time, I hope.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	They meet on Mondays, don’t they?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9600" b="1" dirty="0">
                <a:solidFill>
                  <a:srgbClr val="FF0000"/>
                </a:solidFill>
              </a:rPr>
              <a:t>Direct address</a:t>
            </a:r>
            <a:r>
              <a:rPr lang="en-US" sz="9600" dirty="0">
                <a:solidFill>
                  <a:srgbClr val="FF0000"/>
                </a:solidFill>
              </a:rPr>
              <a:t> – addressing a person by name/title.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	Lilith, I hope you are well.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	That, my friends, is the end of the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2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In a story, dialogue should do one, if not all, of the following: </a:t>
            </a:r>
            <a:r>
              <a:rPr lang="en-US" sz="3600" b="1" dirty="0" smtClean="0">
                <a:solidFill>
                  <a:srgbClr val="FF0000"/>
                </a:solidFill>
              </a:rPr>
              <a:t>Write these down!</a:t>
            </a: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1. Reveal characters’ relationships to one another. 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2. Move the story forward. 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3. Increase the tension.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1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Dialogue that shows the relationship between characters: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	"What's the capital of Spain?" Jerry asked, pausing over his crossword puzzle. </a:t>
            </a:r>
          </a:p>
          <a:p>
            <a:pPr marL="0" indent="0">
              <a:buNone/>
            </a:pPr>
            <a:r>
              <a:rPr lang="en-US" sz="3200" dirty="0"/>
              <a:t>	Susan looked up from her book and rolled her eyes. "Madrid, duh." </a:t>
            </a:r>
          </a:p>
          <a:p>
            <a:pPr marL="0" indent="0">
              <a:buNone/>
            </a:pPr>
            <a:r>
              <a:rPr lang="en-US" sz="3200" dirty="0"/>
              <a:t>	"Why are you so sarcastic all the time?” </a:t>
            </a:r>
          </a:p>
          <a:p>
            <a:pPr marL="0" indent="0">
              <a:buNone/>
            </a:pPr>
            <a:r>
              <a:rPr lang="en-US" sz="3200" dirty="0"/>
              <a:t>	Jerry slammed his pencil on table. He looked like he was going to cry. “I don't think I can take much more of this."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9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291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“Hey, what is this?” “It’s dialogue!”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 Rules: WRITE THIS DOWN!</vt:lpstr>
      <vt:lpstr>PowerPoint Presentation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Dialogue: How To Write It</dc:title>
  <dc:creator>.</dc:creator>
  <cp:lastModifiedBy>Cory Clawson</cp:lastModifiedBy>
  <cp:revision>18</cp:revision>
  <dcterms:created xsi:type="dcterms:W3CDTF">2014-09-16T18:30:43Z</dcterms:created>
  <dcterms:modified xsi:type="dcterms:W3CDTF">2018-10-17T14:15:58Z</dcterms:modified>
</cp:coreProperties>
</file>