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7" r:id="rId1"/>
  </p:sldMasterIdLst>
  <p:sldIdLst>
    <p:sldId id="256" r:id="rId2"/>
    <p:sldId id="268" r:id="rId3"/>
    <p:sldId id="269" r:id="rId4"/>
    <p:sldId id="270" r:id="rId5"/>
    <p:sldId id="257" r:id="rId6"/>
    <p:sldId id="258" r:id="rId7"/>
    <p:sldId id="259" r:id="rId8"/>
    <p:sldId id="260" r:id="rId9"/>
    <p:sldId id="261" r:id="rId10"/>
    <p:sldId id="262" r:id="rId11"/>
    <p:sldId id="263" r:id="rId12"/>
    <p:sldId id="264" r:id="rId13"/>
    <p:sldId id="265" r:id="rId14"/>
    <p:sldId id="266" r:id="rId15"/>
    <p:sldId id="26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0" d="100"/>
          <a:sy n="60" d="100"/>
        </p:scale>
        <p:origin x="566"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48A87A34-81AB-432B-8DAE-1953F412C126}" type="datetimeFigureOut">
              <a:rPr lang="en-US" smtClean="0"/>
              <a:t>9/18/2016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180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40611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0308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72653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68236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29478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97367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11521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73198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44699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3657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8A87A34-81AB-432B-8DAE-1953F412C126}" type="datetimeFigureOut">
              <a:rPr lang="en-US" smtClean="0"/>
              <a:pPr/>
              <a:t>9/18/2016</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D22F896-40B5-4ADD-8801-0D06FADFA095}" type="slidenum">
              <a:rPr lang="en-US" smtClean="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7976854"/>
      </p:ext>
    </p:extLst>
  </p:cSld>
  <p:clrMap bg1="dk1" tx1="lt1" bg2="dk2" tx2="lt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000" y="1264436"/>
            <a:ext cx="10325100" cy="2113763"/>
          </a:xfrm>
        </p:spPr>
        <p:txBody>
          <a:bodyPr>
            <a:normAutofit/>
          </a:bodyPr>
          <a:lstStyle/>
          <a:p>
            <a:r>
              <a:rPr lang="en-US" sz="8800" dirty="0"/>
              <a:t>Five parts of an argument</a:t>
            </a:r>
          </a:p>
        </p:txBody>
      </p:sp>
      <p:sp>
        <p:nvSpPr>
          <p:cNvPr id="3" name="Subtitle 2"/>
          <p:cNvSpPr>
            <a:spLocks noGrp="1"/>
          </p:cNvSpPr>
          <p:nvPr>
            <p:ph type="subTitle" idx="1"/>
          </p:nvPr>
        </p:nvSpPr>
        <p:spPr/>
        <p:txBody>
          <a:bodyPr/>
          <a:lstStyle/>
          <a:p>
            <a:r>
              <a:rPr lang="en-US" dirty="0"/>
              <a:t>Or, How to beat the argument question</a:t>
            </a:r>
          </a:p>
        </p:txBody>
      </p:sp>
    </p:spTree>
    <p:extLst>
      <p:ext uri="{BB962C8B-B14F-4D97-AF65-F5344CB8AC3E}">
        <p14:creationId xmlns:p14="http://schemas.microsoft.com/office/powerpoint/2010/main" val="2090471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7328" y="558800"/>
            <a:ext cx="9720073" cy="5651500"/>
          </a:xfrm>
        </p:spPr>
        <p:txBody>
          <a:bodyPr>
            <a:normAutofit/>
          </a:bodyPr>
          <a:lstStyle/>
          <a:p>
            <a:r>
              <a:rPr lang="en-US" sz="7200" dirty="0"/>
              <a:t>The reader asks, “</a:t>
            </a:r>
            <a:r>
              <a:rPr lang="en-US" sz="7200" b="1" dirty="0"/>
              <a:t>How do you know?</a:t>
            </a:r>
            <a:r>
              <a:rPr lang="en-US" sz="7200" dirty="0"/>
              <a:t>” / You answer by citing your </a:t>
            </a:r>
            <a:r>
              <a:rPr lang="en-US" sz="7200" b="1" dirty="0"/>
              <a:t>Evidence</a:t>
            </a:r>
            <a:r>
              <a:rPr lang="en-US" sz="7200" dirty="0"/>
              <a:t>.</a:t>
            </a:r>
          </a:p>
        </p:txBody>
      </p:sp>
    </p:spTree>
    <p:extLst>
      <p:ext uri="{BB962C8B-B14F-4D97-AF65-F5344CB8AC3E}">
        <p14:creationId xmlns:p14="http://schemas.microsoft.com/office/powerpoint/2010/main" val="2554813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800100"/>
            <a:ext cx="9720073" cy="5509260"/>
          </a:xfrm>
        </p:spPr>
        <p:txBody>
          <a:bodyPr>
            <a:normAutofit lnSpcReduction="10000"/>
          </a:bodyPr>
          <a:lstStyle/>
          <a:p>
            <a:r>
              <a:rPr lang="en-US" sz="6600" b="1" dirty="0"/>
              <a:t>Evidence</a:t>
            </a:r>
            <a:r>
              <a:rPr lang="en-US" sz="6600" dirty="0"/>
              <a:t> provides the logical basis for your reasoning; it consists of </a:t>
            </a:r>
            <a:r>
              <a:rPr lang="en-US" sz="6600" u="sng" dirty="0"/>
              <a:t>incontestable</a:t>
            </a:r>
            <a:r>
              <a:rPr lang="en-US" sz="6600" dirty="0"/>
              <a:t> </a:t>
            </a:r>
            <a:r>
              <a:rPr lang="en-US" sz="6600" u="sng" dirty="0"/>
              <a:t>facts</a:t>
            </a:r>
            <a:r>
              <a:rPr lang="en-US" sz="6600" dirty="0"/>
              <a:t> that lend concrete support to your claim.</a:t>
            </a:r>
          </a:p>
          <a:p>
            <a:endParaRPr lang="en-US" dirty="0"/>
          </a:p>
        </p:txBody>
      </p:sp>
    </p:spTree>
    <p:extLst>
      <p:ext uri="{BB962C8B-B14F-4D97-AF65-F5344CB8AC3E}">
        <p14:creationId xmlns:p14="http://schemas.microsoft.com/office/powerpoint/2010/main" val="170123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889000"/>
            <a:ext cx="9720073" cy="4737100"/>
          </a:xfrm>
        </p:spPr>
        <p:txBody>
          <a:bodyPr/>
          <a:lstStyle/>
          <a:p>
            <a:pPr lvl="0" hangingPunct="0"/>
            <a:r>
              <a:rPr lang="en-US" sz="6000" dirty="0"/>
              <a:t>The reader asks, “</a:t>
            </a:r>
            <a:r>
              <a:rPr lang="en-US" sz="6000" b="1" dirty="0"/>
              <a:t>What makes you think that your reasoning is good?</a:t>
            </a:r>
            <a:r>
              <a:rPr lang="en-US" sz="6000" dirty="0"/>
              <a:t>”</a:t>
            </a:r>
          </a:p>
          <a:p>
            <a:pPr marL="0" indent="0" hangingPunct="0">
              <a:buNone/>
            </a:pPr>
            <a:r>
              <a:rPr lang="en-US" sz="6000" dirty="0"/>
              <a:t>You answer by stating the </a:t>
            </a:r>
            <a:r>
              <a:rPr lang="en-US" sz="6000" b="1" dirty="0"/>
              <a:t>Warrants</a:t>
            </a:r>
            <a:r>
              <a:rPr lang="en-US" sz="6000" dirty="0"/>
              <a:t> you hold to be true.</a:t>
            </a:r>
          </a:p>
          <a:p>
            <a:endParaRPr lang="en-US" dirty="0"/>
          </a:p>
        </p:txBody>
      </p:sp>
    </p:spTree>
    <p:extLst>
      <p:ext uri="{BB962C8B-B14F-4D97-AF65-F5344CB8AC3E}">
        <p14:creationId xmlns:p14="http://schemas.microsoft.com/office/powerpoint/2010/main" val="2199079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647700"/>
            <a:ext cx="9720073" cy="5661660"/>
          </a:xfrm>
        </p:spPr>
        <p:txBody>
          <a:bodyPr/>
          <a:lstStyle/>
          <a:p>
            <a:r>
              <a:rPr lang="en-US" sz="5400" b="1" dirty="0"/>
              <a:t>Warrants</a:t>
            </a:r>
            <a:r>
              <a:rPr lang="en-US" sz="5400" dirty="0"/>
              <a:t> are the </a:t>
            </a:r>
            <a:r>
              <a:rPr lang="en-US" sz="5400" u="sng" dirty="0"/>
              <a:t>values</a:t>
            </a:r>
            <a:r>
              <a:rPr lang="en-US" sz="5400" dirty="0"/>
              <a:t> or </a:t>
            </a:r>
            <a:r>
              <a:rPr lang="en-US" sz="5400" u="sng" dirty="0"/>
              <a:t>beliefs</a:t>
            </a:r>
            <a:r>
              <a:rPr lang="en-US" sz="5400" dirty="0"/>
              <a:t> on which your reasoning depends.  A warrant acts as a as given, but it shouldn’t be taken for granted.  You should know what your warrant is so you can judge if your readers will share it or not.</a:t>
            </a:r>
          </a:p>
          <a:p>
            <a:endParaRPr lang="en-US" dirty="0"/>
          </a:p>
        </p:txBody>
      </p:sp>
    </p:spTree>
    <p:extLst>
      <p:ext uri="{BB962C8B-B14F-4D97-AF65-F5344CB8AC3E}">
        <p14:creationId xmlns:p14="http://schemas.microsoft.com/office/powerpoint/2010/main" val="733100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927100"/>
            <a:ext cx="9720073" cy="5382260"/>
          </a:xfrm>
        </p:spPr>
        <p:txBody>
          <a:bodyPr>
            <a:normAutofit lnSpcReduction="10000"/>
          </a:bodyPr>
          <a:lstStyle/>
          <a:p>
            <a:pPr lvl="0" hangingPunct="0"/>
            <a:r>
              <a:rPr lang="en-US" sz="6600" dirty="0"/>
              <a:t>The reader asks, “</a:t>
            </a:r>
            <a:r>
              <a:rPr lang="en-US" sz="6600" b="1" dirty="0"/>
              <a:t>What other claims could be made?</a:t>
            </a:r>
            <a:r>
              <a:rPr lang="en-US" sz="6600" dirty="0"/>
              <a:t>”</a:t>
            </a:r>
          </a:p>
          <a:p>
            <a:pPr hangingPunct="0"/>
            <a:r>
              <a:rPr lang="en-US" sz="6600" dirty="0"/>
              <a:t>      You answer by offering an </a:t>
            </a:r>
            <a:r>
              <a:rPr lang="en-US" sz="6600" b="1" dirty="0"/>
              <a:t>Acknowledgment</a:t>
            </a:r>
            <a:r>
              <a:rPr lang="en-US" sz="6600" dirty="0"/>
              <a:t> and/or a </a:t>
            </a:r>
            <a:r>
              <a:rPr lang="en-US" sz="6600" b="1" dirty="0"/>
              <a:t>Response</a:t>
            </a:r>
            <a:endParaRPr lang="en-US" sz="6600" dirty="0"/>
          </a:p>
          <a:p>
            <a:endParaRPr lang="en-US" dirty="0"/>
          </a:p>
        </p:txBody>
      </p:sp>
    </p:spTree>
    <p:extLst>
      <p:ext uri="{BB962C8B-B14F-4D97-AF65-F5344CB8AC3E}">
        <p14:creationId xmlns:p14="http://schemas.microsoft.com/office/powerpoint/2010/main" val="426343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863600"/>
            <a:ext cx="9720073" cy="5445760"/>
          </a:xfrm>
        </p:spPr>
        <p:txBody>
          <a:bodyPr/>
          <a:lstStyle/>
          <a:p>
            <a:r>
              <a:rPr lang="en-US" sz="5400" b="1" dirty="0"/>
              <a:t>Acknowledgement</a:t>
            </a:r>
            <a:r>
              <a:rPr lang="en-US" sz="5400" dirty="0"/>
              <a:t> recognizes the </a:t>
            </a:r>
            <a:r>
              <a:rPr lang="en-US" sz="5400" u="sng" dirty="0"/>
              <a:t>alternate</a:t>
            </a:r>
            <a:r>
              <a:rPr lang="en-US" sz="5400" dirty="0"/>
              <a:t> </a:t>
            </a:r>
            <a:r>
              <a:rPr lang="en-US" sz="5400" u="sng" dirty="0"/>
              <a:t>claims</a:t>
            </a:r>
            <a:r>
              <a:rPr lang="en-US" sz="5400" dirty="0"/>
              <a:t> that run counter to the claim you have made.  </a:t>
            </a:r>
            <a:r>
              <a:rPr lang="en-US" sz="5400" b="1" dirty="0"/>
              <a:t>Response</a:t>
            </a:r>
            <a:r>
              <a:rPr lang="en-US" sz="5400" dirty="0"/>
              <a:t> indicates your </a:t>
            </a:r>
            <a:r>
              <a:rPr lang="en-US" sz="5400" u="sng" dirty="0"/>
              <a:t>degree</a:t>
            </a:r>
            <a:r>
              <a:rPr lang="en-US" sz="5400" dirty="0"/>
              <a:t> </a:t>
            </a:r>
            <a:r>
              <a:rPr lang="en-US" sz="5400" u="sng" dirty="0"/>
              <a:t>of</a:t>
            </a:r>
            <a:r>
              <a:rPr lang="en-US" sz="5400" dirty="0"/>
              <a:t> </a:t>
            </a:r>
            <a:r>
              <a:rPr lang="en-US" sz="5400" u="sng" dirty="0"/>
              <a:t>disagreement</a:t>
            </a:r>
            <a:r>
              <a:rPr lang="en-US" sz="5400" dirty="0"/>
              <a:t> with the counter-claims at hand.</a:t>
            </a:r>
          </a:p>
          <a:p>
            <a:endParaRPr lang="en-US" dirty="0"/>
          </a:p>
        </p:txBody>
      </p:sp>
    </p:spTree>
    <p:extLst>
      <p:ext uri="{BB962C8B-B14F-4D97-AF65-F5344CB8AC3E}">
        <p14:creationId xmlns:p14="http://schemas.microsoft.com/office/powerpoint/2010/main" val="2660949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are two styles of prompts:</a:t>
            </a:r>
            <a:br>
              <a:rPr lang="en-US" dirty="0"/>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51928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Concrete Prompts:</a:t>
            </a:r>
          </a:p>
        </p:txBody>
      </p:sp>
      <p:sp>
        <p:nvSpPr>
          <p:cNvPr id="3" name="Content Placeholder 2"/>
          <p:cNvSpPr>
            <a:spLocks noGrp="1"/>
          </p:cNvSpPr>
          <p:nvPr>
            <p:ph idx="1"/>
          </p:nvPr>
        </p:nvSpPr>
        <p:spPr/>
        <p:txBody>
          <a:bodyPr>
            <a:normAutofit/>
          </a:bodyPr>
          <a:lstStyle/>
          <a:p>
            <a:r>
              <a:rPr lang="en-US" sz="4400" dirty="0"/>
              <a:t>Cell phones going off during a movie; cell phones interrupting a class or dinner conversation.  Write an essay in which you support, dispute, or qualify the claim that cell phone use should be restricted in public areas.</a:t>
            </a:r>
            <a:endParaRPr lang="en-US" sz="4000" dirty="0"/>
          </a:p>
        </p:txBody>
      </p:sp>
    </p:spTree>
    <p:extLst>
      <p:ext uri="{BB962C8B-B14F-4D97-AF65-F5344CB8AC3E}">
        <p14:creationId xmlns:p14="http://schemas.microsoft.com/office/powerpoint/2010/main" val="4211642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 Prompts:</a:t>
            </a:r>
          </a:p>
        </p:txBody>
      </p:sp>
      <p:sp>
        <p:nvSpPr>
          <p:cNvPr id="3" name="Content Placeholder 2"/>
          <p:cNvSpPr>
            <a:spLocks noGrp="1"/>
          </p:cNvSpPr>
          <p:nvPr>
            <p:ph idx="1"/>
          </p:nvPr>
        </p:nvSpPr>
        <p:spPr>
          <a:xfrm>
            <a:off x="1024128" y="1676400"/>
            <a:ext cx="9720073" cy="4483100"/>
          </a:xfrm>
        </p:spPr>
        <p:txBody>
          <a:bodyPr>
            <a:normAutofit/>
          </a:bodyPr>
          <a:lstStyle/>
          <a:p>
            <a:r>
              <a:rPr lang="en-US" sz="3600" dirty="0">
                <a:latin typeface="Calibri" panose="020F0502020204030204" pitchFamily="34" charset="0"/>
                <a:ea typeface="MS Mincho" panose="02020609040205080304" pitchFamily="49" charset="-128"/>
                <a:cs typeface="Times New Roman" panose="02020603050405020304" pitchFamily="18" charset="0"/>
              </a:rPr>
              <a:t>“Is the system going to flatten you out and deny you your humanity, or are you going to be able to make use of the system to the attainment of human purposes?”—Joseph Campbell</a:t>
            </a:r>
          </a:p>
          <a:p>
            <a:r>
              <a:rPr lang="en-US" sz="3600" dirty="0">
                <a:latin typeface="Calibri" panose="020F0502020204030204" pitchFamily="34" charset="0"/>
                <a:ea typeface="MS Mincho" panose="02020609040205080304" pitchFamily="49" charset="-128"/>
                <a:cs typeface="Times New Roman" panose="02020603050405020304" pitchFamily="18" charset="0"/>
              </a:rPr>
              <a:t>Write an essay in which you examine the extent to which the author’s view is correct.  Support your position with examples from your readings, observations, or experiences.</a:t>
            </a:r>
            <a:endParaRPr lang="en-US" sz="3200" dirty="0"/>
          </a:p>
        </p:txBody>
      </p:sp>
    </p:spTree>
    <p:extLst>
      <p:ext uri="{BB962C8B-B14F-4D97-AF65-F5344CB8AC3E}">
        <p14:creationId xmlns:p14="http://schemas.microsoft.com/office/powerpoint/2010/main" val="764712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1579" y="952500"/>
            <a:ext cx="9603275" cy="4996445"/>
          </a:xfrm>
        </p:spPr>
        <p:txBody>
          <a:bodyPr>
            <a:normAutofit/>
          </a:bodyPr>
          <a:lstStyle/>
          <a:p>
            <a:r>
              <a:rPr lang="en-US" sz="4000" dirty="0"/>
              <a:t>There are </a:t>
            </a:r>
            <a:r>
              <a:rPr lang="en-US" sz="4000" b="1" dirty="0"/>
              <a:t>Five Questions </a:t>
            </a:r>
            <a:r>
              <a:rPr lang="en-US" sz="4000" dirty="0"/>
              <a:t>that you can expect to be asked (in order) by every reader of your academic writing; any academic writing you do must provide a reasonable answer to each of these five questions.  Each of your answers to the five basic questions will correspond to one of the</a:t>
            </a:r>
            <a:r>
              <a:rPr lang="en-US" sz="4000" b="1" dirty="0"/>
              <a:t> Five Parts </a:t>
            </a:r>
            <a:r>
              <a:rPr lang="en-US" sz="4000" dirty="0"/>
              <a:t>of argument.</a:t>
            </a:r>
          </a:p>
          <a:p>
            <a:endParaRPr lang="en-US" sz="2800" dirty="0"/>
          </a:p>
        </p:txBody>
      </p:sp>
    </p:spTree>
    <p:extLst>
      <p:ext uri="{BB962C8B-B14F-4D97-AF65-F5344CB8AC3E}">
        <p14:creationId xmlns:p14="http://schemas.microsoft.com/office/powerpoint/2010/main" val="213191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3567684"/>
          </a:xfrm>
        </p:spPr>
        <p:txBody>
          <a:bodyPr>
            <a:noAutofit/>
          </a:bodyPr>
          <a:lstStyle/>
          <a:p>
            <a:r>
              <a:rPr lang="en-US" sz="6000" dirty="0"/>
              <a:t>The reader asks, “</a:t>
            </a:r>
            <a:r>
              <a:rPr lang="en-US" sz="6000" b="1" dirty="0"/>
              <a:t>What do you think?</a:t>
            </a:r>
            <a:r>
              <a:rPr lang="en-US" sz="6000" dirty="0"/>
              <a:t>” / You answer by making a </a:t>
            </a:r>
            <a:r>
              <a:rPr lang="en-US" sz="6000" b="1" dirty="0"/>
              <a:t>Claim</a:t>
            </a:r>
            <a:r>
              <a:rPr lang="en-US" sz="6000" dirty="0"/>
              <a:t>.</a:t>
            </a:r>
          </a:p>
        </p:txBody>
      </p:sp>
    </p:spTree>
    <p:extLst>
      <p:ext uri="{BB962C8B-B14F-4D97-AF65-F5344CB8AC3E}">
        <p14:creationId xmlns:p14="http://schemas.microsoft.com/office/powerpoint/2010/main" val="1886951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723900"/>
            <a:ext cx="9720073" cy="5585460"/>
          </a:xfrm>
        </p:spPr>
        <p:txBody>
          <a:bodyPr>
            <a:normAutofit/>
          </a:bodyPr>
          <a:lstStyle/>
          <a:p>
            <a:r>
              <a:rPr lang="en-US" sz="4800" b="1" dirty="0"/>
              <a:t>Claims</a:t>
            </a:r>
            <a:r>
              <a:rPr lang="en-US" sz="4800" dirty="0"/>
              <a:t> offer critical </a:t>
            </a:r>
            <a:r>
              <a:rPr lang="en-US" sz="4800" u="sng" dirty="0"/>
              <a:t>solutions</a:t>
            </a:r>
            <a:r>
              <a:rPr lang="en-US" sz="4800" dirty="0"/>
              <a:t> to intellectual </a:t>
            </a:r>
            <a:r>
              <a:rPr lang="en-US" sz="4800" u="sng" dirty="0"/>
              <a:t>problems</a:t>
            </a:r>
            <a:r>
              <a:rPr lang="en-US" sz="4800" dirty="0"/>
              <a:t>; they suggests to readers that they ought to change the way they think or act with regard to the problem at hand.  Because a claim is always debatable, it must always be based on reasons.</a:t>
            </a:r>
          </a:p>
          <a:p>
            <a:endParaRPr lang="en-US" sz="4800" dirty="0"/>
          </a:p>
        </p:txBody>
      </p:sp>
    </p:spTree>
    <p:extLst>
      <p:ext uri="{BB962C8B-B14F-4D97-AF65-F5344CB8AC3E}">
        <p14:creationId xmlns:p14="http://schemas.microsoft.com/office/powerpoint/2010/main" val="2580818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6028" y="1041400"/>
            <a:ext cx="9720073" cy="4023360"/>
          </a:xfrm>
        </p:spPr>
        <p:txBody>
          <a:bodyPr/>
          <a:lstStyle/>
          <a:p>
            <a:pPr lvl="0" hangingPunct="0"/>
            <a:r>
              <a:rPr lang="en-US" sz="6000" dirty="0"/>
              <a:t>The reader asks, </a:t>
            </a:r>
            <a:r>
              <a:rPr lang="en-US" sz="6000" b="1" dirty="0"/>
              <a:t>“Why do you think that?</a:t>
            </a:r>
            <a:r>
              <a:rPr lang="en-US" sz="6000" dirty="0"/>
              <a:t>” / You answer by giving your </a:t>
            </a:r>
            <a:r>
              <a:rPr lang="en-US" sz="6000" b="1" dirty="0"/>
              <a:t>Reasons</a:t>
            </a:r>
            <a:r>
              <a:rPr lang="en-US" sz="6000" dirty="0"/>
              <a:t>.</a:t>
            </a:r>
          </a:p>
          <a:p>
            <a:pPr hangingPunct="0"/>
            <a:r>
              <a:rPr lang="en-US" dirty="0"/>
              <a:t> </a:t>
            </a:r>
          </a:p>
          <a:p>
            <a:endParaRPr lang="en-US" dirty="0"/>
          </a:p>
        </p:txBody>
      </p:sp>
    </p:spTree>
    <p:extLst>
      <p:ext uri="{BB962C8B-B14F-4D97-AF65-F5344CB8AC3E}">
        <p14:creationId xmlns:p14="http://schemas.microsoft.com/office/powerpoint/2010/main" val="1227236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2728" y="787400"/>
            <a:ext cx="9720073" cy="4978400"/>
          </a:xfrm>
        </p:spPr>
        <p:txBody>
          <a:bodyPr>
            <a:normAutofit/>
          </a:bodyPr>
          <a:lstStyle/>
          <a:p>
            <a:r>
              <a:rPr lang="en-US" sz="6000" b="1" dirty="0"/>
              <a:t>Reasons</a:t>
            </a:r>
            <a:r>
              <a:rPr lang="en-US" sz="6000" dirty="0"/>
              <a:t> provide your </a:t>
            </a:r>
            <a:r>
              <a:rPr lang="en-US" sz="6000" u="sng" dirty="0"/>
              <a:t>logical</a:t>
            </a:r>
            <a:r>
              <a:rPr lang="en-US" sz="6000" dirty="0"/>
              <a:t> </a:t>
            </a:r>
            <a:r>
              <a:rPr lang="en-US" sz="6000" u="sng" dirty="0"/>
              <a:t>basis</a:t>
            </a:r>
            <a:r>
              <a:rPr lang="en-US" sz="6000" dirty="0"/>
              <a:t> for making a claim.  Because your reasoning is always debatable, it must always be based on evidence.</a:t>
            </a:r>
          </a:p>
          <a:p>
            <a:endParaRPr lang="en-US" dirty="0"/>
          </a:p>
        </p:txBody>
      </p:sp>
    </p:spTree>
    <p:extLst>
      <p:ext uri="{BB962C8B-B14F-4D97-AF65-F5344CB8AC3E}">
        <p14:creationId xmlns:p14="http://schemas.microsoft.com/office/powerpoint/2010/main" val="11116206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4825F1AF-8DBC-4E3D-9F3D-688338DA83FC}"/>
    </a:ext>
  </a:extLst>
</a:theme>
</file>

<file path=docProps/app.xml><?xml version="1.0" encoding="utf-8"?>
<Properties xmlns="http://schemas.openxmlformats.org/officeDocument/2006/extended-properties" xmlns:vt="http://schemas.openxmlformats.org/officeDocument/2006/docPropsVTypes">
  <Template>Integral</Template>
  <TotalTime>12</TotalTime>
  <Words>468</Words>
  <Application>Microsoft Office PowerPoint</Application>
  <PresentationFormat>Widescreen</PresentationFormat>
  <Paragraphs>22</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MS Mincho</vt:lpstr>
      <vt:lpstr>Calibri</vt:lpstr>
      <vt:lpstr>Times New Roman</vt:lpstr>
      <vt:lpstr>Tw Cen MT</vt:lpstr>
      <vt:lpstr>Tw Cen MT Condensed</vt:lpstr>
      <vt:lpstr>Wingdings 3</vt:lpstr>
      <vt:lpstr>Integral</vt:lpstr>
      <vt:lpstr>Five parts of an argument</vt:lpstr>
      <vt:lpstr>There are two styles of prompts: </vt:lpstr>
      <vt:lpstr>Concrete Prompts:</vt:lpstr>
      <vt:lpstr>Abstract Prompts:</vt:lpstr>
      <vt:lpstr>PowerPoint Presentation</vt:lpstr>
      <vt:lpstr>The reader asks, “What do you think?” / You answer by making a Claim.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Five parts of an argument</dc:title>
  <dc:creator>Cory Clawson</dc:creator>
  <cp:lastModifiedBy>Cory Clawson</cp:lastModifiedBy>
  <cp:revision>1</cp:revision>
  <dcterms:created xsi:type="dcterms:W3CDTF">2016-09-18T21:17:55Z</dcterms:created>
  <dcterms:modified xsi:type="dcterms:W3CDTF">2016-09-18T21:30:18Z</dcterms:modified>
</cp:coreProperties>
</file>