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9"/>
  </p:notesMasterIdLst>
  <p:sldIdLst>
    <p:sldId id="256" r:id="rId2"/>
    <p:sldId id="269" r:id="rId3"/>
    <p:sldId id="270" r:id="rId4"/>
    <p:sldId id="274" r:id="rId5"/>
    <p:sldId id="260" r:id="rId6"/>
    <p:sldId id="273" r:id="rId7"/>
    <p:sldId id="261" r:id="rId8"/>
    <p:sldId id="262" r:id="rId9"/>
    <p:sldId id="263" r:id="rId10"/>
    <p:sldId id="264" r:id="rId11"/>
    <p:sldId id="265" r:id="rId12"/>
    <p:sldId id="272" r:id="rId13"/>
    <p:sldId id="271" r:id="rId14"/>
    <p:sldId id="257" r:id="rId15"/>
    <p:sldId id="258" r:id="rId16"/>
    <p:sldId id="259" r:id="rId17"/>
    <p:sldId id="268"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E5580520-0CBC-4792-AB70-99DEF742FFDA}" type="datetimeFigureOut">
              <a:rPr lang="en-US" smtClean="0"/>
              <a:t>3/4/2013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684271D-D149-4066-8BA6-313B1023A6B3}" type="slidenum">
              <a:rPr lang="en-US" smtClean="0"/>
              <a:t>‹#›</a:t>
            </a:fld>
            <a:endParaRPr lang="en-US"/>
          </a:p>
        </p:txBody>
      </p:sp>
    </p:spTree>
    <p:extLst>
      <p:ext uri="{BB962C8B-B14F-4D97-AF65-F5344CB8AC3E}">
        <p14:creationId xmlns:p14="http://schemas.microsoft.com/office/powerpoint/2010/main" val="242334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84271D-D149-4066-8BA6-313B1023A6B3}" type="slidenum">
              <a:rPr lang="en-US" smtClean="0"/>
              <a:t>2</a:t>
            </a:fld>
            <a:endParaRPr lang="en-US"/>
          </a:p>
        </p:txBody>
      </p:sp>
    </p:spTree>
    <p:extLst>
      <p:ext uri="{BB962C8B-B14F-4D97-AF65-F5344CB8AC3E}">
        <p14:creationId xmlns:p14="http://schemas.microsoft.com/office/powerpoint/2010/main" val="155765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3/4/2013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8D732B-E945-41A9-9636-E8263D69B86A}" type="datetimeFigureOut">
              <a:rPr lang="en-US" smtClean="0"/>
              <a:t>3/4/2013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4BA355-F35C-4205-BF80-501003FA522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 With Grammar</a:t>
            </a:r>
            <a:endParaRPr lang="en-US" dirty="0"/>
          </a:p>
        </p:txBody>
      </p:sp>
      <p:sp>
        <p:nvSpPr>
          <p:cNvPr id="3" name="Subtitle 2"/>
          <p:cNvSpPr>
            <a:spLocks noGrp="1"/>
          </p:cNvSpPr>
          <p:nvPr>
            <p:ph type="subTitle" idx="1"/>
          </p:nvPr>
        </p:nvSpPr>
        <p:spPr/>
        <p:txBody>
          <a:bodyPr/>
          <a:lstStyle/>
          <a:p>
            <a:r>
              <a:rPr lang="en-US" dirty="0" smtClean="0"/>
              <a:t>ACT Prep 2013</a:t>
            </a:r>
            <a:endParaRPr lang="en-US" dirty="0"/>
          </a:p>
        </p:txBody>
      </p:sp>
    </p:spTree>
    <p:extLst>
      <p:ext uri="{BB962C8B-B14F-4D97-AF65-F5344CB8AC3E}">
        <p14:creationId xmlns:p14="http://schemas.microsoft.com/office/powerpoint/2010/main" val="47566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idx="1"/>
          </p:nvPr>
        </p:nvSpPr>
        <p:spPr>
          <a:xfrm>
            <a:off x="1435608" y="1143000"/>
            <a:ext cx="7498080" cy="5105400"/>
          </a:xfrm>
        </p:spPr>
        <p:txBody>
          <a:bodyPr>
            <a:normAutofit fontScale="70000" lnSpcReduction="20000"/>
          </a:bodyPr>
          <a:lstStyle/>
          <a:p>
            <a:pPr marL="82296" indent="0">
              <a:buNone/>
            </a:pPr>
            <a:r>
              <a:rPr lang="en-US" dirty="0"/>
              <a:t>Use a comma:</a:t>
            </a:r>
          </a:p>
          <a:p>
            <a:r>
              <a:rPr lang="en-US" dirty="0"/>
              <a:t>	</a:t>
            </a:r>
            <a:r>
              <a:rPr lang="en-US" dirty="0" smtClean="0"/>
              <a:t>To </a:t>
            </a:r>
            <a:r>
              <a:rPr lang="en-US" dirty="0"/>
              <a:t>separate items in a series (including a </a:t>
            </a:r>
            <a:r>
              <a:rPr lang="en-US" dirty="0" smtClean="0"/>
              <a:t>comma </a:t>
            </a:r>
            <a:r>
              <a:rPr lang="en-US" dirty="0"/>
              <a:t>before </a:t>
            </a:r>
            <a:r>
              <a:rPr lang="en-US" dirty="0" smtClean="0"/>
              <a:t>	the </a:t>
            </a:r>
            <a:r>
              <a:rPr lang="en-US" dirty="0"/>
              <a:t>conjunction</a:t>
            </a:r>
            <a:r>
              <a:rPr lang="en-US" dirty="0" smtClean="0"/>
              <a:t>)</a:t>
            </a:r>
          </a:p>
          <a:p>
            <a:endParaRPr lang="en-US" dirty="0"/>
          </a:p>
          <a:p>
            <a:r>
              <a:rPr lang="en-US" dirty="0"/>
              <a:t>	</a:t>
            </a:r>
            <a:r>
              <a:rPr lang="en-US" dirty="0" smtClean="0"/>
              <a:t>To </a:t>
            </a:r>
            <a:r>
              <a:rPr lang="en-US" dirty="0"/>
              <a:t>separate two or more adjectives </a:t>
            </a:r>
            <a:r>
              <a:rPr lang="en-US" dirty="0" smtClean="0"/>
              <a:t>preceding </a:t>
            </a:r>
            <a:r>
              <a:rPr lang="en-US" dirty="0"/>
              <a:t>a noun. </a:t>
            </a:r>
            <a:endParaRPr lang="en-US" dirty="0" smtClean="0"/>
          </a:p>
          <a:p>
            <a:endParaRPr lang="en-US" dirty="0"/>
          </a:p>
          <a:p>
            <a:r>
              <a:rPr lang="en-US" dirty="0"/>
              <a:t>	</a:t>
            </a:r>
            <a:r>
              <a:rPr lang="en-US" dirty="0" smtClean="0"/>
              <a:t>After </a:t>
            </a:r>
            <a:r>
              <a:rPr lang="en-US" dirty="0"/>
              <a:t>introductory phrases and clauses</a:t>
            </a:r>
            <a:r>
              <a:rPr lang="en-US" dirty="0" smtClean="0"/>
              <a:t>.</a:t>
            </a:r>
          </a:p>
          <a:p>
            <a:endParaRPr lang="en-US" dirty="0"/>
          </a:p>
          <a:p>
            <a:r>
              <a:rPr lang="en-US" dirty="0"/>
              <a:t>	</a:t>
            </a:r>
            <a:r>
              <a:rPr lang="en-US" dirty="0" smtClean="0"/>
              <a:t>To </a:t>
            </a:r>
            <a:r>
              <a:rPr lang="en-US" dirty="0"/>
              <a:t>set off non-essential clauses and </a:t>
            </a:r>
            <a:r>
              <a:rPr lang="en-US" dirty="0" smtClean="0"/>
              <a:t>phrases </a:t>
            </a:r>
            <a:r>
              <a:rPr lang="en-US" dirty="0"/>
              <a:t>within a </a:t>
            </a:r>
            <a:r>
              <a:rPr lang="en-US" dirty="0" smtClean="0"/>
              <a:t>	sentence</a:t>
            </a:r>
            <a:r>
              <a:rPr lang="en-US" dirty="0"/>
              <a:t>. </a:t>
            </a:r>
            <a:endParaRPr lang="en-US" dirty="0" smtClean="0"/>
          </a:p>
          <a:p>
            <a:endParaRPr lang="en-US" dirty="0"/>
          </a:p>
          <a:p>
            <a:r>
              <a:rPr lang="en-US" dirty="0"/>
              <a:t>	</a:t>
            </a:r>
            <a:r>
              <a:rPr lang="en-US" dirty="0" smtClean="0"/>
              <a:t>Before </a:t>
            </a:r>
            <a:r>
              <a:rPr lang="en-US" i="1" dirty="0"/>
              <a:t>and, but, or, nor, for,</a:t>
            </a:r>
            <a:r>
              <a:rPr lang="en-US" dirty="0"/>
              <a:t> and </a:t>
            </a:r>
            <a:r>
              <a:rPr lang="en-US" i="1" dirty="0"/>
              <a:t>yet</a:t>
            </a:r>
            <a:r>
              <a:rPr lang="en-US" dirty="0"/>
              <a:t> joining </a:t>
            </a:r>
            <a:r>
              <a:rPr lang="en-US" dirty="0" smtClean="0"/>
              <a:t>two 	independent </a:t>
            </a:r>
            <a:r>
              <a:rPr lang="en-US" dirty="0"/>
              <a:t>clauses. </a:t>
            </a:r>
            <a:endParaRPr lang="en-US" dirty="0" smtClean="0"/>
          </a:p>
          <a:p>
            <a:endParaRPr lang="en-US" dirty="0"/>
          </a:p>
          <a:p>
            <a:r>
              <a:rPr lang="en-US" dirty="0"/>
              <a:t>	</a:t>
            </a:r>
            <a:r>
              <a:rPr lang="en-US" dirty="0" smtClean="0"/>
              <a:t>To </a:t>
            </a:r>
            <a:r>
              <a:rPr lang="en-US" dirty="0"/>
              <a:t>set off sentence interrupters. </a:t>
            </a:r>
          </a:p>
          <a:p>
            <a:endParaRPr lang="en-US" dirty="0"/>
          </a:p>
        </p:txBody>
      </p:sp>
    </p:spTree>
    <p:extLst>
      <p:ext uri="{BB962C8B-B14F-4D97-AF65-F5344CB8AC3E}">
        <p14:creationId xmlns:p14="http://schemas.microsoft.com/office/powerpoint/2010/main" val="366940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Use a semicolon between independent clauses (or complete sentences) if they are not joined by </a:t>
            </a:r>
            <a:r>
              <a:rPr lang="en-US" i="1" dirty="0"/>
              <a:t>and, but, or, nor, </a:t>
            </a:r>
            <a:r>
              <a:rPr lang="en-US" dirty="0"/>
              <a:t>or </a:t>
            </a:r>
            <a:r>
              <a:rPr lang="en-US" i="1" dirty="0"/>
              <a:t>yet.  </a:t>
            </a:r>
            <a:endParaRPr lang="en-US" dirty="0"/>
          </a:p>
          <a:p>
            <a:pPr lvl="0"/>
            <a:r>
              <a:rPr lang="en-US" dirty="0"/>
              <a:t>A semicolon can take the place of a period between two complete sentences (independent clauses) that are closely related.  </a:t>
            </a:r>
          </a:p>
          <a:p>
            <a:pPr lvl="0"/>
            <a:r>
              <a:rPr lang="en-US" dirty="0"/>
              <a:t>Use a semicolon between independent clauses joined by a transitional expression such as </a:t>
            </a:r>
            <a:r>
              <a:rPr lang="en-US" i="1" dirty="0"/>
              <a:t>for example, for instance, that is, besides, accordingly, moreover, nevertheless, furthermore, otherwise, however, consequently, instead, hence.   </a:t>
            </a:r>
            <a:endParaRPr lang="en-US" dirty="0"/>
          </a:p>
          <a:p>
            <a:pPr lvl="0"/>
            <a:r>
              <a:rPr lang="en-US" dirty="0"/>
              <a:t>Use a semicolon between items in a series if the items contain commas. </a:t>
            </a:r>
          </a:p>
          <a:p>
            <a:endParaRPr lang="en-US" dirty="0"/>
          </a:p>
        </p:txBody>
      </p:sp>
    </p:spTree>
    <p:extLst>
      <p:ext uri="{BB962C8B-B14F-4D97-AF65-F5344CB8AC3E}">
        <p14:creationId xmlns:p14="http://schemas.microsoft.com/office/powerpoint/2010/main" val="3915479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 a colon to mean "note what follows"</a:t>
            </a:r>
            <a:endParaRPr lang="en-US" sz="2000" dirty="0"/>
          </a:p>
          <a:p>
            <a:pPr lvl="0"/>
            <a:r>
              <a:rPr lang="en-US" dirty="0"/>
              <a:t>Use a colon</a:t>
            </a:r>
            <a:endParaRPr lang="en-US" sz="2000" dirty="0"/>
          </a:p>
          <a:p>
            <a:pPr lvl="1"/>
            <a:r>
              <a:rPr lang="en-US" dirty="0"/>
              <a:t>to introduce a list of items following a complete sentence (Note: when a list immediately follows a verb or preposition, DO NOT use a colon)</a:t>
            </a:r>
            <a:endParaRPr lang="en-US" sz="1800" dirty="0"/>
          </a:p>
          <a:p>
            <a:pPr lvl="1"/>
            <a:r>
              <a:rPr lang="en-US" i="1" dirty="0"/>
              <a:t>The equipment you will need is as follows: a jacket, a can of Spam, a think piece of plastic, and a water bottle.  </a:t>
            </a:r>
            <a:r>
              <a:rPr lang="en-US" dirty="0"/>
              <a:t>Correct</a:t>
            </a:r>
            <a:endParaRPr lang="en-US" sz="1600" dirty="0"/>
          </a:p>
          <a:p>
            <a:pPr lvl="1"/>
            <a:r>
              <a:rPr lang="en-US" i="1" dirty="0"/>
              <a:t>My three favorite hobbies are: sewing, skating, and painting.  </a:t>
            </a:r>
            <a:r>
              <a:rPr lang="en-US" dirty="0"/>
              <a:t>Incorrect    </a:t>
            </a:r>
            <a:endParaRPr lang="en-US" sz="1600" dirty="0"/>
          </a:p>
          <a:p>
            <a:pPr lvl="0"/>
            <a:r>
              <a:rPr lang="en-US" dirty="0" smtClean="0"/>
              <a:t>before </a:t>
            </a:r>
            <a:r>
              <a:rPr lang="en-US" dirty="0"/>
              <a:t>a long, formal statement or </a:t>
            </a:r>
            <a:r>
              <a:rPr lang="en-US" b="1" dirty="0"/>
              <a:t>quotation</a:t>
            </a:r>
            <a:endParaRPr lang="en-US" sz="2000" b="1" dirty="0"/>
          </a:p>
          <a:p>
            <a:endParaRPr lang="en-US" dirty="0"/>
          </a:p>
        </p:txBody>
      </p:sp>
    </p:spTree>
    <p:extLst>
      <p:ext uri="{BB962C8B-B14F-4D97-AF65-F5344CB8AC3E}">
        <p14:creationId xmlns:p14="http://schemas.microsoft.com/office/powerpoint/2010/main" val="3884459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Apostophes</a:t>
            </a:r>
            <a:endParaRPr lang="en-US" dirty="0"/>
          </a:p>
        </p:txBody>
      </p:sp>
      <p:sp>
        <p:nvSpPr>
          <p:cNvPr id="3" name="Content Placeholder 2"/>
          <p:cNvSpPr>
            <a:spLocks noGrp="1"/>
          </p:cNvSpPr>
          <p:nvPr>
            <p:ph idx="1"/>
          </p:nvPr>
        </p:nvSpPr>
        <p:spPr/>
        <p:txBody>
          <a:bodyPr>
            <a:normAutofit/>
          </a:bodyPr>
          <a:lstStyle/>
          <a:p>
            <a:r>
              <a:rPr lang="en-US" u="sng" dirty="0"/>
              <a:t>The Apostrophe (')</a:t>
            </a:r>
            <a:endParaRPr lang="en-US" b="1" u="sng" dirty="0"/>
          </a:p>
          <a:p>
            <a:r>
              <a:rPr lang="en-US" dirty="0" smtClean="0"/>
              <a:t>Shows:</a:t>
            </a:r>
            <a:endParaRPr lang="en-US" dirty="0"/>
          </a:p>
          <a:p>
            <a:pPr lvl="1"/>
            <a:r>
              <a:rPr lang="en-US" b="1" dirty="0"/>
              <a:t>1.  Ownership </a:t>
            </a:r>
            <a:r>
              <a:rPr lang="en-US" dirty="0"/>
              <a:t>		</a:t>
            </a:r>
            <a:endParaRPr lang="en-US" dirty="0" smtClean="0"/>
          </a:p>
          <a:p>
            <a:pPr indent="0">
              <a:buNone/>
            </a:pPr>
            <a:r>
              <a:rPr lang="en-US" i="1" dirty="0" smtClean="0"/>
              <a:t>Bob’s</a:t>
            </a:r>
            <a:r>
              <a:rPr lang="en-US" dirty="0" smtClean="0"/>
              <a:t> </a:t>
            </a:r>
            <a:r>
              <a:rPr lang="en-US" dirty="0"/>
              <a:t>camera is brand new.</a:t>
            </a:r>
          </a:p>
          <a:p>
            <a:pPr lvl="1"/>
            <a:r>
              <a:rPr lang="en-US" b="1" dirty="0"/>
              <a:t>2.  Relationship</a:t>
            </a:r>
            <a:r>
              <a:rPr lang="en-US" dirty="0"/>
              <a:t>	</a:t>
            </a:r>
            <a:endParaRPr lang="en-US" dirty="0" smtClean="0"/>
          </a:p>
          <a:p>
            <a:pPr indent="0">
              <a:buNone/>
            </a:pPr>
            <a:r>
              <a:rPr lang="en-US" i="1" dirty="0" smtClean="0"/>
              <a:t>Troy’s</a:t>
            </a:r>
            <a:r>
              <a:rPr lang="en-US" dirty="0" smtClean="0"/>
              <a:t> </a:t>
            </a:r>
            <a:r>
              <a:rPr lang="en-US" dirty="0"/>
              <a:t>cousin is flying in today</a:t>
            </a:r>
            <a:r>
              <a:rPr lang="en-US" dirty="0" smtClean="0"/>
              <a:t>.</a:t>
            </a:r>
            <a:r>
              <a:rPr lang="en-US" dirty="0"/>
              <a:t>			</a:t>
            </a:r>
            <a:endParaRPr lang="en-US" dirty="0" smtClean="0"/>
          </a:p>
          <a:p>
            <a:pPr indent="0">
              <a:buNone/>
            </a:pPr>
            <a:r>
              <a:rPr lang="en-US" dirty="0" smtClean="0"/>
              <a:t>Cleaning </a:t>
            </a:r>
            <a:r>
              <a:rPr lang="en-US" dirty="0"/>
              <a:t>the apartment was a </a:t>
            </a:r>
            <a:r>
              <a:rPr lang="en-US" i="1" dirty="0"/>
              <a:t>day’s</a:t>
            </a:r>
            <a:r>
              <a:rPr lang="en-US" dirty="0"/>
              <a:t> work.</a:t>
            </a:r>
          </a:p>
          <a:p>
            <a:endParaRPr lang="en-US" dirty="0"/>
          </a:p>
        </p:txBody>
      </p:sp>
    </p:spTree>
    <p:extLst>
      <p:ext uri="{BB962C8B-B14F-4D97-AF65-F5344CB8AC3E}">
        <p14:creationId xmlns:p14="http://schemas.microsoft.com/office/powerpoint/2010/main" val="3551655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Modifiers</a:t>
            </a:r>
            <a:br>
              <a:rPr lang="en-US" dirty="0" smtClean="0"/>
            </a:br>
            <a:endParaRPr lang="en-US" dirty="0"/>
          </a:p>
        </p:txBody>
      </p:sp>
      <p:sp>
        <p:nvSpPr>
          <p:cNvPr id="3" name="Content Placeholder 2"/>
          <p:cNvSpPr>
            <a:spLocks noGrp="1"/>
          </p:cNvSpPr>
          <p:nvPr>
            <p:ph idx="1"/>
          </p:nvPr>
        </p:nvSpPr>
        <p:spPr/>
        <p:txBody>
          <a:bodyPr/>
          <a:lstStyle/>
          <a:p>
            <a:r>
              <a:rPr lang="en-US" dirty="0" smtClean="0"/>
              <a:t>A dangling </a:t>
            </a:r>
            <a:r>
              <a:rPr lang="en-US" dirty="0"/>
              <a:t>modifier is a word or phrase that modifies a word not clearly stated in the sentence. A modifier describes, clarifies, or gives more detail about a concept</a:t>
            </a:r>
            <a:r>
              <a:rPr lang="en-US" dirty="0" smtClean="0"/>
              <a:t>.</a:t>
            </a:r>
          </a:p>
          <a:p>
            <a:endParaRPr lang="en-US" dirty="0" smtClean="0"/>
          </a:p>
          <a:p>
            <a:pPr lvl="1"/>
            <a:r>
              <a:rPr lang="en-US" dirty="0" smtClean="0"/>
              <a:t>Example:  Bob Smith, </a:t>
            </a:r>
            <a:r>
              <a:rPr lang="en-US" i="1" dirty="0" smtClean="0"/>
              <a:t>the plumber with one leg, </a:t>
            </a:r>
            <a:r>
              <a:rPr lang="en-US" dirty="0" smtClean="0"/>
              <a:t>fixed my leaky sink.</a:t>
            </a:r>
            <a:endParaRPr lang="en-US" dirty="0"/>
          </a:p>
        </p:txBody>
      </p:sp>
    </p:spTree>
    <p:extLst>
      <p:ext uri="{BB962C8B-B14F-4D97-AF65-F5344CB8AC3E}">
        <p14:creationId xmlns:p14="http://schemas.microsoft.com/office/powerpoint/2010/main" val="1503514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Parallelism</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a:t>A sentence contains good parallel structure if parallel ideas within the sentence are in the same grammatical form.  In a sentence, two words related to one another should be of the same form and of the same part of speech. Parallel structure means using the same pattern of words to show that two or more ideas have the same level of importance. This can happen at the word, phrase, or clause level. The usual way to join parallel structures is with the use of coordinating </a:t>
            </a:r>
            <a:r>
              <a:rPr lang="en-US" dirty="0" smtClean="0"/>
              <a:t>conjunctions </a:t>
            </a:r>
            <a:r>
              <a:rPr lang="en-US" dirty="0" smtClean="0"/>
              <a:t>such </a:t>
            </a:r>
            <a:r>
              <a:rPr lang="en-US" dirty="0"/>
              <a:t>as "and" or "or."</a:t>
            </a:r>
          </a:p>
          <a:p>
            <a:r>
              <a:rPr lang="en-US" b="1" dirty="0"/>
              <a:t>Words and Phrases</a:t>
            </a:r>
          </a:p>
          <a:p>
            <a:r>
              <a:rPr lang="en-US" b="1" dirty="0"/>
              <a:t>With the </a:t>
            </a:r>
            <a:r>
              <a:rPr lang="en-US" b="1" dirty="0" smtClean="0"/>
              <a:t>–</a:t>
            </a:r>
            <a:r>
              <a:rPr lang="en-US" b="1" dirty="0" smtClean="0"/>
              <a:t>ING ending </a:t>
            </a:r>
            <a:r>
              <a:rPr lang="en-US" b="1" dirty="0" smtClean="0"/>
              <a:t>of words (called gerunds):</a:t>
            </a:r>
            <a:endParaRPr lang="en-US" dirty="0"/>
          </a:p>
          <a:p>
            <a:pPr lvl="1"/>
            <a:r>
              <a:rPr lang="en-US" b="1" dirty="0"/>
              <a:t>Parallel:</a:t>
            </a:r>
            <a:r>
              <a:rPr lang="en-US" dirty="0"/>
              <a:t> Mary likes hiking, swimming, and bicycling.</a:t>
            </a:r>
          </a:p>
          <a:p>
            <a:r>
              <a:rPr lang="en-US" b="1" dirty="0"/>
              <a:t>With infinitive phrases:</a:t>
            </a:r>
            <a:endParaRPr lang="en-US" dirty="0"/>
          </a:p>
          <a:p>
            <a:pPr lvl="1"/>
            <a:r>
              <a:rPr lang="en-US" b="1" dirty="0"/>
              <a:t>Parallel:</a:t>
            </a:r>
            <a:r>
              <a:rPr lang="en-US" dirty="0"/>
              <a:t> Mary likes to hike, to swim, and to ride a bicycle.</a:t>
            </a:r>
            <a:br>
              <a:rPr lang="en-US" dirty="0"/>
            </a:br>
            <a:r>
              <a:rPr lang="en-US" dirty="0" smtClean="0"/>
              <a:t>				OR</a:t>
            </a:r>
            <a:r>
              <a:rPr lang="en-US" dirty="0"/>
              <a:t/>
            </a:r>
            <a:br>
              <a:rPr lang="en-US" dirty="0"/>
            </a:br>
            <a:r>
              <a:rPr lang="en-US" dirty="0" smtClean="0"/>
              <a:t>	           Mary </a:t>
            </a:r>
            <a:r>
              <a:rPr lang="en-US" dirty="0"/>
              <a:t>likes to hike, swim, and ride a bicycle.</a:t>
            </a:r>
          </a:p>
          <a:p>
            <a:endParaRPr lang="en-US" dirty="0"/>
          </a:p>
        </p:txBody>
      </p:sp>
    </p:spTree>
    <p:extLst>
      <p:ext uri="{BB962C8B-B14F-4D97-AF65-F5344CB8AC3E}">
        <p14:creationId xmlns:p14="http://schemas.microsoft.com/office/powerpoint/2010/main" val="85996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r>
              <a:rPr lang="en-US" dirty="0"/>
              <a:t>Fragments are incomplete sentences. Usually, fragments are pieces of sentences that have become disconnected from the main clause. One of the easiest ways to correct them is to remove the period between the fragment and the main clause.</a:t>
            </a:r>
          </a:p>
        </p:txBody>
      </p:sp>
    </p:spTree>
    <p:extLst>
      <p:ext uri="{BB962C8B-B14F-4D97-AF65-F5344CB8AC3E}">
        <p14:creationId xmlns:p14="http://schemas.microsoft.com/office/powerpoint/2010/main" val="4216585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a:t>
            </a:r>
            <a:endParaRPr lang="en-US" dirty="0"/>
          </a:p>
        </p:txBody>
      </p:sp>
      <p:sp>
        <p:nvSpPr>
          <p:cNvPr id="3" name="Content Placeholder 2"/>
          <p:cNvSpPr>
            <a:spLocks noGrp="1"/>
          </p:cNvSpPr>
          <p:nvPr>
            <p:ph idx="1"/>
          </p:nvPr>
        </p:nvSpPr>
        <p:spPr/>
        <p:txBody>
          <a:bodyPr/>
          <a:lstStyle/>
          <a:p>
            <a:r>
              <a:rPr lang="en-US" b="1" dirty="0"/>
              <a:t>Eliminate words that explain the obvious or provide excessive detail</a:t>
            </a:r>
          </a:p>
          <a:p>
            <a:r>
              <a:rPr lang="en-US" dirty="0"/>
              <a:t>Always consider readers while drafting and revising writing. If passages explain or describe details that would already be obvious to readers, delete or reword them.</a:t>
            </a:r>
          </a:p>
          <a:p>
            <a:endParaRPr lang="en-US" dirty="0"/>
          </a:p>
        </p:txBody>
      </p:sp>
    </p:spTree>
    <p:extLst>
      <p:ext uri="{BB962C8B-B14F-4D97-AF65-F5344CB8AC3E}">
        <p14:creationId xmlns:p14="http://schemas.microsoft.com/office/powerpoint/2010/main" val="426186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parts Of Speech</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a:t>
            </a:r>
            <a:r>
              <a:rPr lang="en-US" b="1" dirty="0"/>
              <a:t>noun</a:t>
            </a:r>
            <a:r>
              <a:rPr lang="en-US" dirty="0"/>
              <a:t> is a person, place, or thing – </a:t>
            </a:r>
            <a:r>
              <a:rPr lang="en-US" i="1" dirty="0"/>
              <a:t>Joe, ball, floor</a:t>
            </a:r>
            <a:r>
              <a:rPr lang="en-US" dirty="0"/>
              <a:t>.</a:t>
            </a:r>
          </a:p>
          <a:p>
            <a:r>
              <a:rPr lang="en-US" dirty="0"/>
              <a:t>A </a:t>
            </a:r>
            <a:r>
              <a:rPr lang="en-US" b="1" dirty="0"/>
              <a:t>verb</a:t>
            </a:r>
            <a:r>
              <a:rPr lang="en-US" dirty="0"/>
              <a:t> shows action or helps to make a statement (helping/linking verbs) – </a:t>
            </a:r>
            <a:r>
              <a:rPr lang="en-US" i="1" dirty="0"/>
              <a:t>was, dropped</a:t>
            </a:r>
            <a:r>
              <a:rPr lang="en-US" dirty="0"/>
              <a:t>.</a:t>
            </a:r>
          </a:p>
          <a:p>
            <a:r>
              <a:rPr lang="en-US" dirty="0"/>
              <a:t>A </a:t>
            </a:r>
            <a:r>
              <a:rPr lang="en-US" b="1" dirty="0"/>
              <a:t>pronoun</a:t>
            </a:r>
            <a:r>
              <a:rPr lang="en-US" dirty="0"/>
              <a:t> takes the place of a noun – </a:t>
            </a:r>
            <a:r>
              <a:rPr lang="en-US" i="1" dirty="0"/>
              <a:t>he </a:t>
            </a:r>
            <a:r>
              <a:rPr lang="en-US" dirty="0"/>
              <a:t>(takes the place of Joe).</a:t>
            </a:r>
          </a:p>
          <a:p>
            <a:r>
              <a:rPr lang="en-US" dirty="0"/>
              <a:t>An </a:t>
            </a:r>
            <a:r>
              <a:rPr lang="en-US" b="1" dirty="0"/>
              <a:t>adjective</a:t>
            </a:r>
            <a:r>
              <a:rPr lang="en-US" dirty="0"/>
              <a:t> describes a noun – </a:t>
            </a:r>
            <a:r>
              <a:rPr lang="en-US" i="1" dirty="0"/>
              <a:t>careful </a:t>
            </a:r>
            <a:r>
              <a:rPr lang="en-US" dirty="0"/>
              <a:t>(describes Joe).</a:t>
            </a:r>
          </a:p>
          <a:p>
            <a:r>
              <a:rPr lang="en-US" dirty="0"/>
              <a:t>An </a:t>
            </a:r>
            <a:r>
              <a:rPr lang="en-US" b="1" dirty="0"/>
              <a:t>adverb</a:t>
            </a:r>
            <a:r>
              <a:rPr lang="en-US" dirty="0"/>
              <a:t> describes a verb, adjective, or another adverb – </a:t>
            </a:r>
            <a:r>
              <a:rPr lang="en-US" i="1" dirty="0"/>
              <a:t>very </a:t>
            </a:r>
            <a:r>
              <a:rPr lang="en-US" dirty="0"/>
              <a:t>(describes the adjective).</a:t>
            </a:r>
          </a:p>
          <a:p>
            <a:r>
              <a:rPr lang="en-US" dirty="0"/>
              <a:t>A </a:t>
            </a:r>
            <a:r>
              <a:rPr lang="en-US" b="1" dirty="0"/>
              <a:t>conjunction</a:t>
            </a:r>
            <a:r>
              <a:rPr lang="en-US" dirty="0"/>
              <a:t> links words or groups of words together – </a:t>
            </a:r>
            <a:r>
              <a:rPr lang="en-US" i="1" dirty="0"/>
              <a:t>even though.</a:t>
            </a:r>
            <a:endParaRPr lang="en-US" dirty="0"/>
          </a:p>
          <a:p>
            <a:r>
              <a:rPr lang="en-US" dirty="0"/>
              <a:t>A </a:t>
            </a:r>
            <a:r>
              <a:rPr lang="en-US" b="1" dirty="0"/>
              <a:t>preposition</a:t>
            </a:r>
            <a:r>
              <a:rPr lang="en-US" dirty="0"/>
              <a:t> links a noun to the rest of the sentence – </a:t>
            </a:r>
            <a:r>
              <a:rPr lang="en-US" i="1" dirty="0"/>
              <a:t>on</a:t>
            </a:r>
            <a:r>
              <a:rPr lang="en-US" dirty="0"/>
              <a:t>.</a:t>
            </a:r>
          </a:p>
          <a:p>
            <a:endParaRPr lang="en-US" dirty="0"/>
          </a:p>
        </p:txBody>
      </p:sp>
    </p:spTree>
    <p:extLst>
      <p:ext uri="{BB962C8B-B14F-4D97-AF65-F5344CB8AC3E}">
        <p14:creationId xmlns:p14="http://schemas.microsoft.com/office/powerpoint/2010/main" val="2582569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Clauses</a:t>
            </a:r>
            <a:endParaRPr lang="en-US" dirty="0"/>
          </a:p>
        </p:txBody>
      </p:sp>
      <p:sp>
        <p:nvSpPr>
          <p:cNvPr id="3" name="Content Placeholder 2"/>
          <p:cNvSpPr>
            <a:spLocks noGrp="1"/>
          </p:cNvSpPr>
          <p:nvPr>
            <p:ph idx="1"/>
          </p:nvPr>
        </p:nvSpPr>
        <p:spPr/>
        <p:txBody>
          <a:bodyPr/>
          <a:lstStyle/>
          <a:p>
            <a:r>
              <a:rPr lang="en-US" dirty="0"/>
              <a:t>A clause contains a subject and a verb.  If a clause can stand alone, it is an </a:t>
            </a:r>
            <a:r>
              <a:rPr lang="en-US" dirty="0" smtClean="0"/>
              <a:t>independent clause</a:t>
            </a:r>
            <a:r>
              <a:rPr lang="en-US" dirty="0"/>
              <a:t>, or in other words, a complete sentence. </a:t>
            </a:r>
            <a:endParaRPr lang="en-US" dirty="0" smtClean="0"/>
          </a:p>
          <a:p>
            <a:r>
              <a:rPr lang="en-US" dirty="0" smtClean="0"/>
              <a:t> </a:t>
            </a:r>
            <a:r>
              <a:rPr lang="en-US" dirty="0"/>
              <a:t>If a clause cannot stand alone, it is dependent on the rest of the sentence to make sense, so it is a </a:t>
            </a:r>
            <a:r>
              <a:rPr lang="en-US" dirty="0" smtClean="0"/>
              <a:t>dependent clause</a:t>
            </a:r>
            <a:r>
              <a:rPr lang="en-US" dirty="0"/>
              <a:t>.</a:t>
            </a:r>
          </a:p>
          <a:p>
            <a:endParaRPr lang="en-US" dirty="0"/>
          </a:p>
        </p:txBody>
      </p:sp>
    </p:spTree>
    <p:extLst>
      <p:ext uri="{BB962C8B-B14F-4D97-AF65-F5344CB8AC3E}">
        <p14:creationId xmlns:p14="http://schemas.microsoft.com/office/powerpoint/2010/main" val="225246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dirty="0"/>
              <a:t>Problems with sentence structure arise when writers mistakenly confuse dependent clauses or fragments with complete </a:t>
            </a:r>
            <a:r>
              <a:rPr lang="en-US" dirty="0" smtClean="0"/>
              <a:t>sentences, like when </a:t>
            </a:r>
            <a:r>
              <a:rPr lang="en-US" dirty="0"/>
              <a:t>a writer runs one complete sentence into another – </a:t>
            </a:r>
            <a:r>
              <a:rPr lang="en-US" b="1" dirty="0"/>
              <a:t>a run-on sentence.  </a:t>
            </a:r>
          </a:p>
          <a:p>
            <a:r>
              <a:rPr lang="en-US" dirty="0"/>
              <a:t>	</a:t>
            </a:r>
            <a:r>
              <a:rPr lang="en-US" i="1" dirty="0"/>
              <a:t>Sally lit the campfire Jack set up the tent.</a:t>
            </a:r>
            <a:endParaRPr lang="en-US" dirty="0"/>
          </a:p>
          <a:p>
            <a:pPr marL="82296" indent="0">
              <a:buNone/>
            </a:pPr>
            <a:r>
              <a:rPr lang="en-US" b="1" dirty="0"/>
              <a:t>There are fours ways to fix a run-on sentence:</a:t>
            </a:r>
          </a:p>
          <a:p>
            <a:r>
              <a:rPr lang="en-US" dirty="0"/>
              <a:t>-Break up into two complete sentences.  </a:t>
            </a:r>
          </a:p>
          <a:p>
            <a:pPr lvl="1"/>
            <a:r>
              <a:rPr lang="en-US" i="1" dirty="0"/>
              <a:t>Sally lit the campfire.  Jack set up the tent.</a:t>
            </a:r>
            <a:endParaRPr lang="en-US" dirty="0"/>
          </a:p>
          <a:p>
            <a:r>
              <a:rPr lang="en-US" dirty="0"/>
              <a:t>-Turn into a compound sentence by adding a comma and a coordinating conjunction.</a:t>
            </a:r>
          </a:p>
          <a:p>
            <a:pPr lvl="1"/>
            <a:r>
              <a:rPr lang="en-US" i="1" dirty="0" smtClean="0"/>
              <a:t>Sally </a:t>
            </a:r>
            <a:r>
              <a:rPr lang="en-US" i="1" dirty="0"/>
              <a:t>lit the campfire, </a:t>
            </a:r>
            <a:r>
              <a:rPr lang="en-US" b="1" i="1" dirty="0"/>
              <a:t>and</a:t>
            </a:r>
            <a:r>
              <a:rPr lang="en-US" i="1" dirty="0"/>
              <a:t> Jack set up the tent.</a:t>
            </a:r>
            <a:endParaRPr lang="en-US" dirty="0"/>
          </a:p>
          <a:p>
            <a:r>
              <a:rPr lang="en-US" dirty="0"/>
              <a:t>-Turn into a complex sentence by making one of the clauses dependent. </a:t>
            </a:r>
          </a:p>
          <a:p>
            <a:pPr lvl="1"/>
            <a:r>
              <a:rPr lang="en-US" i="1" dirty="0" smtClean="0"/>
              <a:t>As </a:t>
            </a:r>
            <a:r>
              <a:rPr lang="en-US" i="1" dirty="0"/>
              <a:t>Sally lit the campfire, Jack set up the tent.</a:t>
            </a:r>
            <a:endParaRPr lang="en-US" dirty="0"/>
          </a:p>
          <a:p>
            <a:r>
              <a:rPr lang="en-US" dirty="0" smtClean="0"/>
              <a:t>-</a:t>
            </a:r>
            <a:r>
              <a:rPr lang="en-US" dirty="0"/>
              <a:t>If the sentences are inextricably linked, use a semi-colon.  (Don’t overuse semi-colons.)</a:t>
            </a:r>
          </a:p>
          <a:p>
            <a:pPr lvl="1"/>
            <a:r>
              <a:rPr lang="en-US" i="1" dirty="0" smtClean="0"/>
              <a:t>Sally </a:t>
            </a:r>
            <a:r>
              <a:rPr lang="en-US" i="1" dirty="0"/>
              <a:t>lit the campfire; Jack set up the tent.</a:t>
            </a:r>
            <a:endParaRPr lang="en-US" dirty="0"/>
          </a:p>
          <a:p>
            <a:endParaRPr lang="en-US" dirty="0"/>
          </a:p>
        </p:txBody>
      </p:sp>
    </p:spTree>
    <p:extLst>
      <p:ext uri="{BB962C8B-B14F-4D97-AF65-F5344CB8AC3E}">
        <p14:creationId xmlns:p14="http://schemas.microsoft.com/office/powerpoint/2010/main" val="2621275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smtClean="0"/>
              <a:t>pronoun of </a:t>
            </a:r>
            <a:r>
              <a:rPr lang="en-US" dirty="0"/>
              <a:t>a sentence must always agree with its subject. </a:t>
            </a:r>
            <a:r>
              <a:rPr lang="en-US" dirty="0" smtClean="0"/>
              <a:t>you </a:t>
            </a:r>
            <a:r>
              <a:rPr lang="en-US" dirty="0"/>
              <a:t>just need to remind yourself of those singular indefinite </a:t>
            </a:r>
            <a:r>
              <a:rPr lang="en-US" dirty="0" smtClean="0"/>
              <a:t>pronouns (like </a:t>
            </a:r>
            <a:r>
              <a:rPr lang="en-US" i="1" dirty="0" smtClean="0"/>
              <a:t>each</a:t>
            </a:r>
            <a:r>
              <a:rPr lang="en-US" dirty="0" smtClean="0"/>
              <a:t>).</a:t>
            </a:r>
            <a:endParaRPr lang="en-US" dirty="0"/>
          </a:p>
          <a:p>
            <a:r>
              <a:rPr lang="en-US" dirty="0"/>
              <a:t>	</a:t>
            </a:r>
            <a:r>
              <a:rPr lang="en-US" i="1" dirty="0"/>
              <a:t>Each of these moments have played over again in my mind.  </a:t>
            </a:r>
            <a:r>
              <a:rPr lang="en-US" b="1" dirty="0"/>
              <a:t>Incorrect</a:t>
            </a:r>
          </a:p>
          <a:p>
            <a:r>
              <a:rPr lang="en-US" dirty="0"/>
              <a:t>	</a:t>
            </a:r>
            <a:r>
              <a:rPr lang="en-US" i="1" dirty="0"/>
              <a:t>Each of these moments has played over again in my mind.  </a:t>
            </a:r>
            <a:r>
              <a:rPr lang="en-US" b="1" dirty="0"/>
              <a:t>Correct</a:t>
            </a:r>
          </a:p>
          <a:p>
            <a:r>
              <a:rPr lang="en-US" dirty="0"/>
              <a:t>A good rule of thumb is if you could add ‘</a:t>
            </a:r>
            <a:r>
              <a:rPr lang="en-US" b="1" dirty="0"/>
              <a:t>one</a:t>
            </a:r>
            <a:r>
              <a:rPr lang="en-US" dirty="0"/>
              <a:t>’ or ‘</a:t>
            </a:r>
            <a:r>
              <a:rPr lang="en-US" b="1" dirty="0"/>
              <a:t>body</a:t>
            </a:r>
            <a:r>
              <a:rPr lang="en-US" dirty="0"/>
              <a:t>’ after the indefinite pronoun, it is singular.</a:t>
            </a:r>
          </a:p>
          <a:p>
            <a:endParaRPr lang="en-US" dirty="0"/>
          </a:p>
          <a:p>
            <a:endParaRPr lang="en-US" dirty="0"/>
          </a:p>
        </p:txBody>
      </p:sp>
    </p:spTree>
    <p:extLst>
      <p:ext uri="{BB962C8B-B14F-4D97-AF65-F5344CB8AC3E}">
        <p14:creationId xmlns:p14="http://schemas.microsoft.com/office/powerpoint/2010/main" val="68191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Case</a:t>
            </a:r>
            <a:endParaRPr lang="en-US" dirty="0"/>
          </a:p>
        </p:txBody>
      </p:sp>
      <p:sp>
        <p:nvSpPr>
          <p:cNvPr id="3" name="Content Placeholder 2"/>
          <p:cNvSpPr>
            <a:spLocks noGrp="1"/>
          </p:cNvSpPr>
          <p:nvPr>
            <p:ph idx="1"/>
          </p:nvPr>
        </p:nvSpPr>
        <p:spPr/>
        <p:txBody>
          <a:bodyPr>
            <a:normAutofit fontScale="47500" lnSpcReduction="20000"/>
          </a:bodyPr>
          <a:lstStyle/>
          <a:p>
            <a:r>
              <a:rPr lang="en-US" u="sng" dirty="0"/>
              <a:t>The Second Pronoun Rule: Case</a:t>
            </a:r>
            <a:endParaRPr lang="en-US" b="1" u="sng" dirty="0"/>
          </a:p>
          <a:p>
            <a:r>
              <a:rPr lang="en-US" dirty="0"/>
              <a:t>If a pronoun is the </a:t>
            </a:r>
            <a:r>
              <a:rPr lang="en-US" b="1" dirty="0"/>
              <a:t>subject</a:t>
            </a:r>
            <a:r>
              <a:rPr lang="en-US" dirty="0"/>
              <a:t> of a sentence, you must use a subject pronoun.</a:t>
            </a:r>
          </a:p>
          <a:p>
            <a:r>
              <a:rPr lang="en-US" dirty="0"/>
              <a:t>If a pronoun is the </a:t>
            </a:r>
            <a:r>
              <a:rPr lang="en-US" b="1" dirty="0"/>
              <a:t>object</a:t>
            </a:r>
            <a:r>
              <a:rPr lang="en-US" dirty="0"/>
              <a:t> in a sentence, you must use an object pronoun.</a:t>
            </a:r>
          </a:p>
          <a:p>
            <a:pPr marL="82296" indent="0">
              <a:buNone/>
            </a:pPr>
            <a:r>
              <a:rPr lang="en-US" dirty="0"/>
              <a:t> </a:t>
            </a:r>
          </a:p>
          <a:p>
            <a:pPr marL="82296" indent="0">
              <a:buNone/>
            </a:pPr>
            <a:r>
              <a:rPr lang="en-US" b="1" dirty="0"/>
              <a:t>Singular Pronouns</a:t>
            </a:r>
          </a:p>
          <a:p>
            <a:pPr marL="82296" indent="0">
              <a:buNone/>
            </a:pPr>
            <a:r>
              <a:rPr lang="en-US" u="sng" dirty="0"/>
              <a:t>Subject	</a:t>
            </a:r>
            <a:r>
              <a:rPr lang="en-US" dirty="0"/>
              <a:t>		</a:t>
            </a:r>
            <a:r>
              <a:rPr lang="en-US" u="sng" dirty="0"/>
              <a:t>Object</a:t>
            </a:r>
            <a:r>
              <a:rPr lang="en-US" dirty="0"/>
              <a:t>			</a:t>
            </a:r>
            <a:r>
              <a:rPr lang="en-US" u="sng" dirty="0"/>
              <a:t>Possessive</a:t>
            </a:r>
            <a:endParaRPr lang="en-US" dirty="0"/>
          </a:p>
          <a:p>
            <a:pPr marL="82296" indent="0">
              <a:buNone/>
            </a:pPr>
            <a:r>
              <a:rPr lang="en-US" dirty="0" smtClean="0"/>
              <a:t>I</a:t>
            </a:r>
            <a:r>
              <a:rPr lang="en-US" dirty="0"/>
              <a:t>		                  </a:t>
            </a:r>
            <a:r>
              <a:rPr lang="en-US" dirty="0" smtClean="0"/>
              <a:t>me</a:t>
            </a:r>
            <a:r>
              <a:rPr lang="en-US" dirty="0"/>
              <a:t>		        </a:t>
            </a:r>
            <a:r>
              <a:rPr lang="en-US" dirty="0" smtClean="0"/>
              <a:t>	my</a:t>
            </a:r>
            <a:endParaRPr lang="en-US" dirty="0"/>
          </a:p>
          <a:p>
            <a:pPr marL="82296" indent="0">
              <a:buNone/>
            </a:pPr>
            <a:r>
              <a:rPr lang="en-US" dirty="0"/>
              <a:t>you			</a:t>
            </a:r>
            <a:r>
              <a:rPr lang="en-US" dirty="0" smtClean="0"/>
              <a:t>you</a:t>
            </a:r>
            <a:r>
              <a:rPr lang="en-US" dirty="0"/>
              <a:t>			mine</a:t>
            </a:r>
          </a:p>
          <a:p>
            <a:pPr marL="82296" indent="0">
              <a:buNone/>
            </a:pPr>
            <a:r>
              <a:rPr lang="en-US" dirty="0"/>
              <a:t>he		</a:t>
            </a:r>
            <a:r>
              <a:rPr lang="en-US" dirty="0" smtClean="0"/>
              <a:t>	him</a:t>
            </a:r>
            <a:r>
              <a:rPr lang="en-US" dirty="0"/>
              <a:t>			your</a:t>
            </a:r>
          </a:p>
          <a:p>
            <a:pPr marL="82296" indent="0">
              <a:buNone/>
            </a:pPr>
            <a:r>
              <a:rPr lang="en-US" dirty="0"/>
              <a:t>she		</a:t>
            </a:r>
            <a:r>
              <a:rPr lang="en-US" dirty="0" smtClean="0"/>
              <a:t>	her</a:t>
            </a:r>
            <a:r>
              <a:rPr lang="en-US" dirty="0"/>
              <a:t>			yours</a:t>
            </a:r>
          </a:p>
          <a:p>
            <a:pPr marL="82296" indent="0">
              <a:buNone/>
            </a:pPr>
            <a:r>
              <a:rPr lang="en-US" dirty="0"/>
              <a:t> </a:t>
            </a:r>
            <a:r>
              <a:rPr lang="en-US" dirty="0" smtClean="0"/>
              <a:t>it</a:t>
            </a:r>
            <a:r>
              <a:rPr lang="en-US" dirty="0"/>
              <a:t>			</a:t>
            </a:r>
            <a:r>
              <a:rPr lang="en-US" dirty="0" smtClean="0"/>
              <a:t> </a:t>
            </a:r>
            <a:r>
              <a:rPr lang="en-US" dirty="0"/>
              <a:t>it		            </a:t>
            </a:r>
            <a:r>
              <a:rPr lang="en-US" dirty="0" smtClean="0"/>
              <a:t>	his/hers/its</a:t>
            </a:r>
            <a:endParaRPr lang="en-US" dirty="0"/>
          </a:p>
          <a:p>
            <a:pPr marL="82296" indent="0">
              <a:buNone/>
            </a:pPr>
            <a:r>
              <a:rPr lang="en-US" dirty="0"/>
              <a:t> </a:t>
            </a:r>
          </a:p>
          <a:p>
            <a:pPr marL="82296" indent="0">
              <a:buNone/>
            </a:pPr>
            <a:r>
              <a:rPr lang="en-US" b="1" dirty="0"/>
              <a:t>Plural Pronouns</a:t>
            </a:r>
          </a:p>
          <a:p>
            <a:pPr marL="82296" indent="0">
              <a:buNone/>
            </a:pPr>
            <a:r>
              <a:rPr lang="en-US" b="1" u="sng" dirty="0"/>
              <a:t>Subject</a:t>
            </a:r>
            <a:r>
              <a:rPr lang="en-US" b="1" dirty="0"/>
              <a:t>			</a:t>
            </a:r>
            <a:r>
              <a:rPr lang="en-US" b="1" u="sng" dirty="0"/>
              <a:t>Object</a:t>
            </a:r>
            <a:r>
              <a:rPr lang="en-US" b="1" dirty="0"/>
              <a:t>			</a:t>
            </a:r>
            <a:r>
              <a:rPr lang="en-US" b="1" u="sng" dirty="0"/>
              <a:t>Possessive</a:t>
            </a:r>
          </a:p>
          <a:p>
            <a:pPr marL="82296" indent="0">
              <a:buNone/>
            </a:pPr>
            <a:r>
              <a:rPr lang="en-US" dirty="0"/>
              <a:t>we			</a:t>
            </a:r>
            <a:r>
              <a:rPr lang="en-US" dirty="0" smtClean="0"/>
              <a:t>us</a:t>
            </a:r>
            <a:r>
              <a:rPr lang="en-US" dirty="0"/>
              <a:t>			our</a:t>
            </a:r>
          </a:p>
          <a:p>
            <a:pPr marL="82296" indent="0">
              <a:buNone/>
            </a:pPr>
            <a:r>
              <a:rPr lang="en-US" dirty="0"/>
              <a:t>you			</a:t>
            </a:r>
            <a:r>
              <a:rPr lang="en-US" dirty="0" smtClean="0"/>
              <a:t>you</a:t>
            </a:r>
            <a:r>
              <a:rPr lang="en-US" dirty="0"/>
              <a:t>			ours</a:t>
            </a:r>
          </a:p>
          <a:p>
            <a:pPr marL="82296" indent="0">
              <a:buNone/>
            </a:pPr>
            <a:r>
              <a:rPr lang="en-US" dirty="0" smtClean="0"/>
              <a:t>they</a:t>
            </a:r>
            <a:r>
              <a:rPr lang="en-US" dirty="0"/>
              <a:t>		     </a:t>
            </a:r>
            <a:r>
              <a:rPr lang="en-US" dirty="0" smtClean="0"/>
              <a:t>	them</a:t>
            </a:r>
            <a:r>
              <a:rPr lang="en-US" dirty="0"/>
              <a:t>		   </a:t>
            </a:r>
            <a:r>
              <a:rPr lang="en-US" dirty="0" smtClean="0"/>
              <a:t>	 your/yours</a:t>
            </a:r>
            <a:endParaRPr lang="en-US" dirty="0"/>
          </a:p>
          <a:p>
            <a:pPr marL="82296" indent="0">
              <a:buNone/>
            </a:pPr>
            <a:r>
              <a:rPr lang="en-US" dirty="0" smtClean="0"/>
              <a:t>their/theirs</a:t>
            </a:r>
            <a:endParaRPr lang="en-US" dirty="0"/>
          </a:p>
          <a:p>
            <a:endParaRPr lang="en-US" dirty="0"/>
          </a:p>
        </p:txBody>
      </p:sp>
    </p:spTree>
    <p:extLst>
      <p:ext uri="{BB962C8B-B14F-4D97-AF65-F5344CB8AC3E}">
        <p14:creationId xmlns:p14="http://schemas.microsoft.com/office/powerpoint/2010/main" val="4232543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Subject Verb Agreement</a:t>
            </a:r>
            <a:endParaRPr lang="en-US" dirty="0"/>
          </a:p>
        </p:txBody>
      </p:sp>
      <p:sp>
        <p:nvSpPr>
          <p:cNvPr id="3" name="Content Placeholder 2"/>
          <p:cNvSpPr>
            <a:spLocks noGrp="1"/>
          </p:cNvSpPr>
          <p:nvPr>
            <p:ph idx="1"/>
          </p:nvPr>
        </p:nvSpPr>
        <p:spPr/>
        <p:txBody>
          <a:bodyPr/>
          <a:lstStyle/>
          <a:p>
            <a:r>
              <a:rPr lang="en-US" dirty="0"/>
              <a:t>The verb of a sentence must always agree with its subject. </a:t>
            </a:r>
          </a:p>
          <a:p>
            <a:r>
              <a:rPr lang="en-US" dirty="0" smtClean="0"/>
              <a:t>Singular subjects get singular verbs</a:t>
            </a:r>
          </a:p>
          <a:p>
            <a:r>
              <a:rPr lang="en-US" dirty="0" smtClean="0"/>
              <a:t>Plural subject gets plural verbs</a:t>
            </a:r>
          </a:p>
          <a:p>
            <a:pPr lvl="1"/>
            <a:r>
              <a:rPr lang="en-US" i="1" dirty="0"/>
              <a:t>The best answer of the many good answers were Susie’s.  </a:t>
            </a:r>
            <a:r>
              <a:rPr lang="en-US" b="1" dirty="0"/>
              <a:t>Incorrect</a:t>
            </a:r>
          </a:p>
          <a:p>
            <a:pPr lvl="1"/>
            <a:r>
              <a:rPr lang="en-US" i="1" dirty="0"/>
              <a:t>The best answer of the many good answers was Susie’s</a:t>
            </a:r>
            <a:r>
              <a:rPr lang="en-US" dirty="0"/>
              <a:t>.  </a:t>
            </a:r>
            <a:r>
              <a:rPr lang="en-US" b="1" dirty="0"/>
              <a:t>Correct</a:t>
            </a:r>
          </a:p>
          <a:p>
            <a:endParaRPr lang="en-US" dirty="0"/>
          </a:p>
        </p:txBody>
      </p:sp>
    </p:spTree>
    <p:extLst>
      <p:ext uri="{BB962C8B-B14F-4D97-AF65-F5344CB8AC3E}">
        <p14:creationId xmlns:p14="http://schemas.microsoft.com/office/powerpoint/2010/main" val="3030587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Pronoun-Verb Agreement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Pronoun must always agree with the noun it refers to.</a:t>
            </a:r>
          </a:p>
          <a:p>
            <a:r>
              <a:rPr lang="en-US" dirty="0"/>
              <a:t>A good rule of thumb is if you could add ‘one’ or ‘body’ after the indefinite pronoun, it is singular.</a:t>
            </a:r>
          </a:p>
          <a:p>
            <a:r>
              <a:rPr lang="en-US" dirty="0"/>
              <a:t>The following indefinite pronouns are all singular:</a:t>
            </a:r>
          </a:p>
          <a:p>
            <a:r>
              <a:rPr lang="en-US" dirty="0"/>
              <a:t>	Either (one)			No one</a:t>
            </a:r>
          </a:p>
          <a:p>
            <a:r>
              <a:rPr lang="en-US" dirty="0"/>
              <a:t>	Neither (one)		</a:t>
            </a:r>
            <a:r>
              <a:rPr lang="en-US" dirty="0" smtClean="0"/>
              <a:t>Everyone</a:t>
            </a:r>
            <a:endParaRPr lang="en-US" dirty="0"/>
          </a:p>
          <a:p>
            <a:r>
              <a:rPr lang="en-US" dirty="0"/>
              <a:t>	Each (one)			Everybody</a:t>
            </a:r>
          </a:p>
          <a:p>
            <a:r>
              <a:rPr lang="en-US" dirty="0"/>
              <a:t>	Any (one)			Somebody</a:t>
            </a:r>
          </a:p>
          <a:p>
            <a:r>
              <a:rPr lang="en-US" dirty="0"/>
              <a:t>	Anyone			Anybody</a:t>
            </a:r>
          </a:p>
          <a:p>
            <a:endParaRPr lang="en-US" dirty="0"/>
          </a:p>
        </p:txBody>
      </p:sp>
    </p:spTree>
    <p:extLst>
      <p:ext uri="{BB962C8B-B14F-4D97-AF65-F5344CB8AC3E}">
        <p14:creationId xmlns:p14="http://schemas.microsoft.com/office/powerpoint/2010/main" val="1155131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Tense Switching</a:t>
            </a:r>
            <a:endParaRPr lang="en-US" dirty="0"/>
          </a:p>
        </p:txBody>
      </p:sp>
      <p:sp>
        <p:nvSpPr>
          <p:cNvPr id="3" name="Content Placeholder 2"/>
          <p:cNvSpPr>
            <a:spLocks noGrp="1"/>
          </p:cNvSpPr>
          <p:nvPr>
            <p:ph idx="1"/>
          </p:nvPr>
        </p:nvSpPr>
        <p:spPr/>
        <p:txBody>
          <a:bodyPr/>
          <a:lstStyle/>
          <a:p>
            <a:r>
              <a:rPr lang="en-US" dirty="0"/>
              <a:t>If a sentence starts in present tense (or past, future, etc.), it should stay there</a:t>
            </a:r>
            <a:r>
              <a:rPr lang="en-US" dirty="0" smtClean="0"/>
              <a:t>.</a:t>
            </a:r>
          </a:p>
          <a:p>
            <a:endParaRPr lang="en-US" dirty="0"/>
          </a:p>
          <a:p>
            <a:pPr lvl="1"/>
            <a:r>
              <a:rPr lang="en-US" i="1" dirty="0"/>
              <a:t>Sam is walking down the street when he found a large suitcase.  </a:t>
            </a:r>
            <a:r>
              <a:rPr lang="en-US" b="1" dirty="0"/>
              <a:t>Incorrect</a:t>
            </a:r>
          </a:p>
          <a:p>
            <a:pPr lvl="1"/>
            <a:r>
              <a:rPr lang="en-US" i="1" dirty="0"/>
              <a:t>Sam is walking down the street when he finds a large suitcase</a:t>
            </a:r>
            <a:r>
              <a:rPr lang="en-US" dirty="0"/>
              <a:t>.  </a:t>
            </a:r>
            <a:r>
              <a:rPr lang="en-US" b="1" dirty="0"/>
              <a:t>Correct</a:t>
            </a:r>
          </a:p>
          <a:p>
            <a:endParaRPr lang="en-US" dirty="0"/>
          </a:p>
        </p:txBody>
      </p:sp>
    </p:spTree>
    <p:extLst>
      <p:ext uri="{BB962C8B-B14F-4D97-AF65-F5344CB8AC3E}">
        <p14:creationId xmlns:p14="http://schemas.microsoft.com/office/powerpoint/2010/main" val="4055289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282</TotalTime>
  <Words>929</Words>
  <Application>Microsoft Office PowerPoint</Application>
  <PresentationFormat>On-screen Show (4:3)</PresentationFormat>
  <Paragraphs>119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Fun With Grammar</vt:lpstr>
      <vt:lpstr>The parts Of Speech</vt:lpstr>
      <vt:lpstr>Clauses</vt:lpstr>
      <vt:lpstr>Sentence Structure</vt:lpstr>
      <vt:lpstr>Pronoun Agreement</vt:lpstr>
      <vt:lpstr>Pronoun Case</vt:lpstr>
      <vt:lpstr>Subject Verb Agreement</vt:lpstr>
      <vt:lpstr>Pronoun-Verb Agreement</vt:lpstr>
      <vt:lpstr>Verb Tense Switching</vt:lpstr>
      <vt:lpstr>Commas</vt:lpstr>
      <vt:lpstr>Semicolons</vt:lpstr>
      <vt:lpstr>Colons</vt:lpstr>
      <vt:lpstr>Apostophes</vt:lpstr>
      <vt:lpstr>Modifiers </vt:lpstr>
      <vt:lpstr>Parallelism </vt:lpstr>
      <vt:lpstr>Sentence Fragments</vt:lpstr>
      <vt:lpstr>redundancy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Cory Clawson</cp:lastModifiedBy>
  <cp:revision>24</cp:revision>
  <cp:lastPrinted>2013-03-04T16:38:10Z</cp:lastPrinted>
  <dcterms:created xsi:type="dcterms:W3CDTF">2013-03-01T16:33:18Z</dcterms:created>
  <dcterms:modified xsi:type="dcterms:W3CDTF">2013-03-04T16:52:13Z</dcterms:modified>
</cp:coreProperties>
</file>