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4" r:id="rId2"/>
    <p:sldId id="301" r:id="rId3"/>
    <p:sldId id="286" r:id="rId4"/>
    <p:sldId id="302" r:id="rId5"/>
    <p:sldId id="285" r:id="rId6"/>
    <p:sldId id="289" r:id="rId7"/>
    <p:sldId id="290" r:id="rId8"/>
    <p:sldId id="292" r:id="rId9"/>
    <p:sldId id="265" r:id="rId10"/>
    <p:sldId id="293" r:id="rId11"/>
    <p:sldId id="296" r:id="rId12"/>
    <p:sldId id="297" r:id="rId13"/>
    <p:sldId id="298" r:id="rId14"/>
    <p:sldId id="295" r:id="rId15"/>
    <p:sldId id="299" r:id="rId16"/>
    <p:sldId id="283"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38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What were the conditions like for the slaves on the plantations?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1DA0D5-A5C6-4522-B694-FFB34F0D2427}" type="datetimeFigureOut">
              <a:rPr lang="en-GB" smtClean="0"/>
              <a:pPr/>
              <a:t>09/11/2018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CEE716-E72D-40C6-A6BD-F6E95D10DB7E}" type="slidenum">
              <a:rPr lang="en-GB" smtClean="0"/>
              <a:pPr/>
              <a:t>‹#›</a:t>
            </a:fld>
            <a:endParaRPr lang="en-GB"/>
          </a:p>
        </p:txBody>
      </p:sp>
    </p:spTree>
    <p:extLst>
      <p:ext uri="{BB962C8B-B14F-4D97-AF65-F5344CB8AC3E}">
        <p14:creationId xmlns:p14="http://schemas.microsoft.com/office/powerpoint/2010/main" val="72582127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What were the conditions like for the slaves on the plantations?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B1E45-5B50-4332-82B9-766CB465D9D6}" type="datetimeFigureOut">
              <a:rPr lang="en-GB" smtClean="0"/>
              <a:pPr/>
              <a:t>09/11/2018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2D2F6-1D9F-4EF0-9103-B98A5D42A1E5}" type="slidenum">
              <a:rPr lang="en-GB" smtClean="0"/>
              <a:pPr/>
              <a:t>‹#›</a:t>
            </a:fld>
            <a:endParaRPr lang="en-GB"/>
          </a:p>
        </p:txBody>
      </p:sp>
    </p:spTree>
    <p:extLst>
      <p:ext uri="{BB962C8B-B14F-4D97-AF65-F5344CB8AC3E}">
        <p14:creationId xmlns:p14="http://schemas.microsoft.com/office/powerpoint/2010/main" val="392177795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310000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235416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316718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99632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4622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306289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124043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85597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161770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46527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58F92-0BA8-4410-BD8A-5238E1914194}" type="datetimeFigureOut">
              <a:rPr lang="en-GB" smtClean="0"/>
              <a:pPr/>
              <a:t>09/11/2018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7F9EED-DB0E-4635-A8E5-8B28467DA9CE}" type="slidenum">
              <a:rPr lang="en-GB" smtClean="0"/>
              <a:pPr/>
              <a:t>‹#›</a:t>
            </a:fld>
            <a:endParaRPr lang="en-GB"/>
          </a:p>
        </p:txBody>
      </p:sp>
    </p:spTree>
    <p:extLst>
      <p:ext uri="{BB962C8B-B14F-4D97-AF65-F5344CB8AC3E}">
        <p14:creationId xmlns:p14="http://schemas.microsoft.com/office/powerpoint/2010/main" val="9861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58F92-0BA8-4410-BD8A-5238E1914194}" type="datetimeFigureOut">
              <a:rPr lang="en-GB" smtClean="0"/>
              <a:pPr/>
              <a:t>09/11/2018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F9EED-DB0E-4635-A8E5-8B28467DA9CE}" type="slidenum">
              <a:rPr lang="en-GB" smtClean="0"/>
              <a:pPr/>
              <a:t>‹#›</a:t>
            </a:fld>
            <a:endParaRPr lang="en-GB"/>
          </a:p>
        </p:txBody>
      </p:sp>
    </p:spTree>
    <p:extLst>
      <p:ext uri="{BB962C8B-B14F-4D97-AF65-F5344CB8AC3E}">
        <p14:creationId xmlns:p14="http://schemas.microsoft.com/office/powerpoint/2010/main" val="172171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bbc.co.uk/education/clips/zn64q6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570186"/>
          </a:xfrm>
        </p:spPr>
        <p:txBody>
          <a:bodyPr>
            <a:normAutofit fontScale="90000"/>
          </a:bodyPr>
          <a:lstStyle/>
          <a:p>
            <a:r>
              <a:rPr lang="en-US" b="1" dirty="0">
                <a:solidFill>
                  <a:srgbClr val="FF6600"/>
                </a:solidFill>
              </a:rPr>
              <a:t>LEARNING OBJECTIVE – TO UNDERSTAND WHAT LIFE ON A SLAVE PLANTATION WAS LIKE</a:t>
            </a:r>
          </a:p>
        </p:txBody>
      </p:sp>
      <p:pic>
        <p:nvPicPr>
          <p:cNvPr id="3" name="Picture 2"/>
          <p:cNvPicPr>
            <a:picLocks noChangeAspect="1"/>
          </p:cNvPicPr>
          <p:nvPr/>
        </p:nvPicPr>
        <p:blipFill>
          <a:blip r:embed="rId2"/>
          <a:stretch>
            <a:fillRect/>
          </a:stretch>
        </p:blipFill>
        <p:spPr>
          <a:xfrm>
            <a:off x="971600" y="1772816"/>
            <a:ext cx="7112000" cy="4516120"/>
          </a:xfrm>
          <a:prstGeom prst="rect">
            <a:avLst/>
          </a:prstGeom>
        </p:spPr>
      </p:pic>
      <p:sp>
        <p:nvSpPr>
          <p:cNvPr id="4" name="TextBox 3"/>
          <p:cNvSpPr txBox="1"/>
          <p:nvPr/>
        </p:nvSpPr>
        <p:spPr>
          <a:xfrm>
            <a:off x="467544" y="6453336"/>
            <a:ext cx="8064896" cy="369332"/>
          </a:xfrm>
          <a:prstGeom prst="rect">
            <a:avLst/>
          </a:prstGeom>
          <a:noFill/>
        </p:spPr>
        <p:txBody>
          <a:bodyPr wrap="square" rtlCol="0">
            <a:spAutoFit/>
          </a:bodyPr>
          <a:lstStyle/>
          <a:p>
            <a:pPr algn="ctr"/>
            <a:r>
              <a:rPr lang="en-US" b="1" dirty="0">
                <a:solidFill>
                  <a:srgbClr val="FF6600"/>
                </a:solidFill>
              </a:rPr>
              <a:t>WHAT IMPRESSION DOES THIS PAINTING GIVE?</a:t>
            </a:r>
          </a:p>
        </p:txBody>
      </p:sp>
    </p:spTree>
    <p:extLst>
      <p:ext uri="{BB962C8B-B14F-4D97-AF65-F5344CB8AC3E}">
        <p14:creationId xmlns:p14="http://schemas.microsoft.com/office/powerpoint/2010/main" val="170965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556792"/>
            <a:ext cx="3309243" cy="4958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971600" y="1484784"/>
            <a:ext cx="3086288" cy="2400657"/>
          </a:xfrm>
          <a:prstGeom prst="rect">
            <a:avLst/>
          </a:prstGeom>
          <a:noFill/>
        </p:spPr>
        <p:txBody>
          <a:bodyPr wrap="square" rtlCol="0">
            <a:spAutoFit/>
          </a:bodyPr>
          <a:lstStyle/>
          <a:p>
            <a:r>
              <a:rPr lang="en-GB" sz="2400" dirty="0"/>
              <a:t>‘</a:t>
            </a:r>
            <a:r>
              <a:rPr lang="en-GB" dirty="0"/>
              <a:t>Africans are nothing but brutes, and they will love you better for whipping, whether they deserve it or not’</a:t>
            </a:r>
          </a:p>
          <a:p>
            <a:endParaRPr lang="en-GB" dirty="0"/>
          </a:p>
          <a:p>
            <a:r>
              <a:rPr lang="en-GB" i="1" dirty="0"/>
              <a:t>A plantation owner in the 19</a:t>
            </a:r>
            <a:r>
              <a:rPr lang="en-GB" i="1" baseline="30000" dirty="0"/>
              <a:t>th</a:t>
            </a:r>
            <a:r>
              <a:rPr lang="en-GB" i="1" dirty="0"/>
              <a:t> Century describing how he treats his slaves. </a:t>
            </a:r>
          </a:p>
        </p:txBody>
      </p:sp>
      <p:sp>
        <p:nvSpPr>
          <p:cNvPr id="5" name="TextBox 4"/>
          <p:cNvSpPr txBox="1"/>
          <p:nvPr/>
        </p:nvSpPr>
        <p:spPr>
          <a:xfrm>
            <a:off x="683568" y="4365104"/>
            <a:ext cx="338437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6600"/>
                </a:solidFill>
              </a:rPr>
              <a:t>What do these two sources suggest about the treatment of slaves by their owners? </a:t>
            </a:r>
          </a:p>
        </p:txBody>
      </p:sp>
      <p:sp>
        <p:nvSpPr>
          <p:cNvPr id="2" name="Title 1"/>
          <p:cNvSpPr>
            <a:spLocks noGrp="1"/>
          </p:cNvSpPr>
          <p:nvPr>
            <p:ph type="title"/>
          </p:nvPr>
        </p:nvSpPr>
        <p:spPr/>
        <p:txBody>
          <a:bodyPr>
            <a:normAutofit fontScale="90000"/>
          </a:bodyPr>
          <a:lstStyle/>
          <a:p>
            <a:r>
              <a:rPr lang="en-US" b="1" dirty="0">
                <a:solidFill>
                  <a:srgbClr val="FF6600"/>
                </a:solidFill>
              </a:rPr>
              <a:t>PUNISHMENTS ON THE PLANTATIONS</a:t>
            </a:r>
          </a:p>
        </p:txBody>
      </p:sp>
    </p:spTree>
    <p:extLst>
      <p:ext uri="{BB962C8B-B14F-4D97-AF65-F5344CB8AC3E}">
        <p14:creationId xmlns:p14="http://schemas.microsoft.com/office/powerpoint/2010/main" val="48496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PUNISHMENTS ON THE PLANTATIONS</a:t>
            </a:r>
          </a:p>
        </p:txBody>
      </p:sp>
      <p:sp>
        <p:nvSpPr>
          <p:cNvPr id="3" name="TextBox 2"/>
          <p:cNvSpPr txBox="1"/>
          <p:nvPr/>
        </p:nvSpPr>
        <p:spPr>
          <a:xfrm>
            <a:off x="395536" y="1268760"/>
            <a:ext cx="8358246" cy="1754326"/>
          </a:xfrm>
          <a:prstGeom prst="rect">
            <a:avLst/>
          </a:prstGeom>
          <a:noFill/>
        </p:spPr>
        <p:txBody>
          <a:bodyPr wrap="square" rtlCol="0">
            <a:spAutoFit/>
          </a:bodyPr>
          <a:lstStyle/>
          <a:p>
            <a:pPr algn="ctr"/>
            <a:r>
              <a:rPr lang="en-GB" dirty="0"/>
              <a:t>Plantation owners in America had complete freedom to buy and sell slaves. State laws gave slave marriages no legal protection and so husbands could be separated from their wives and children from their mothers. </a:t>
            </a:r>
            <a:br>
              <a:rPr lang="en-GB" dirty="0"/>
            </a:br>
            <a:r>
              <a:rPr lang="en-GB" dirty="0"/>
              <a:t/>
            </a:r>
            <a:br>
              <a:rPr lang="en-GB" dirty="0"/>
            </a:br>
            <a:r>
              <a:rPr lang="en-GB" dirty="0"/>
              <a:t>A study of slave records revealed that over 32 per cent of marriages were dissolved by masters as a result of slaves being sold away from the family home. </a:t>
            </a:r>
          </a:p>
        </p:txBody>
      </p:sp>
      <p:sp>
        <p:nvSpPr>
          <p:cNvPr id="4" name="Rounded Rectangular Callout 3"/>
          <p:cNvSpPr/>
          <p:nvPr/>
        </p:nvSpPr>
        <p:spPr>
          <a:xfrm>
            <a:off x="1691680" y="3429000"/>
            <a:ext cx="6445015" cy="2376264"/>
          </a:xfrm>
          <a:prstGeom prst="wedgeRoundRectCallout">
            <a:avLst>
              <a:gd name="adj1" fmla="val -64342"/>
              <a:gd name="adj2" fmla="val 33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owner of Harriet Jacobs used the threat of selling her children as a means of controlling her behaviour. Jacobs described how one mother, who had </a:t>
            </a:r>
            <a:r>
              <a:rPr lang="en-GB" sz="2000" b="1" i="1" dirty="0">
                <a:solidFill>
                  <a:schemeClr val="tx1"/>
                </a:solidFill>
              </a:rPr>
              <a:t>just witnessed seven of her children being sold at a slave-market said 'Gone! All gone! Why don't God kill me?' I had no words wherewith to comfort her." </a:t>
            </a:r>
            <a:r>
              <a:rPr lang="en-GB" b="1" i="1" dirty="0"/>
              <a:t/>
            </a:r>
            <a:br>
              <a:rPr lang="en-GB" b="1" i="1" dirty="0"/>
            </a:br>
            <a:endParaRPr lang="en-GB" b="1" i="1" dirty="0"/>
          </a:p>
        </p:txBody>
      </p:sp>
    </p:spTree>
    <p:extLst>
      <p:ext uri="{BB962C8B-B14F-4D97-AF65-F5344CB8AC3E}">
        <p14:creationId xmlns:p14="http://schemas.microsoft.com/office/powerpoint/2010/main" val="186378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143000"/>
          </a:xfrm>
        </p:spPr>
        <p:txBody>
          <a:bodyPr>
            <a:normAutofit fontScale="90000"/>
          </a:bodyPr>
          <a:lstStyle/>
          <a:p>
            <a:r>
              <a:rPr lang="en-US" b="1" dirty="0">
                <a:solidFill>
                  <a:srgbClr val="FF6600"/>
                </a:solidFill>
              </a:rPr>
              <a:t>PUNISHMENTS ON THE PLANTATIONS</a:t>
            </a:r>
          </a:p>
        </p:txBody>
      </p:sp>
      <p:pic>
        <p:nvPicPr>
          <p:cNvPr id="3" name="Picture 2"/>
          <p:cNvPicPr>
            <a:picLocks noChangeAspect="1" noChangeArrowheads="1"/>
          </p:cNvPicPr>
          <p:nvPr/>
        </p:nvPicPr>
        <p:blipFill>
          <a:blip r:embed="rId2" cstate="print"/>
          <a:srcRect l="10417" t="8030" r="10416" b="8458"/>
          <a:stretch>
            <a:fillRect/>
          </a:stretch>
        </p:blipFill>
        <p:spPr bwMode="auto">
          <a:xfrm>
            <a:off x="4788024" y="1369333"/>
            <a:ext cx="4010948" cy="5488667"/>
          </a:xfrm>
          <a:prstGeom prst="rect">
            <a:avLst/>
          </a:prstGeom>
          <a:noFill/>
          <a:ln w="9525">
            <a:noFill/>
            <a:miter lim="800000"/>
            <a:headEnd/>
            <a:tailEnd/>
          </a:ln>
          <a:effectLst/>
        </p:spPr>
      </p:pic>
      <p:sp>
        <p:nvSpPr>
          <p:cNvPr id="4" name="TextBox 3"/>
          <p:cNvSpPr txBox="1"/>
          <p:nvPr/>
        </p:nvSpPr>
        <p:spPr>
          <a:xfrm>
            <a:off x="4932040" y="548680"/>
            <a:ext cx="3867430" cy="646331"/>
          </a:xfrm>
          <a:prstGeom prst="rect">
            <a:avLst/>
          </a:prstGeom>
          <a:noFill/>
          <a:ln>
            <a:solidFill>
              <a:schemeClr val="tx1"/>
            </a:solidFill>
          </a:ln>
        </p:spPr>
        <p:txBody>
          <a:bodyPr wrap="square" rtlCol="0">
            <a:spAutoFit/>
          </a:bodyPr>
          <a:lstStyle/>
          <a:p>
            <a:r>
              <a:rPr lang="en-GB" b="1" i="1" u="sng" dirty="0"/>
              <a:t>Source I: </a:t>
            </a:r>
            <a:r>
              <a:rPr lang="en-GB" dirty="0"/>
              <a:t>An artists impression of the brutality</a:t>
            </a:r>
          </a:p>
        </p:txBody>
      </p:sp>
      <p:sp>
        <p:nvSpPr>
          <p:cNvPr id="5" name="Rectangle 4"/>
          <p:cNvSpPr/>
          <p:nvPr/>
        </p:nvSpPr>
        <p:spPr>
          <a:xfrm>
            <a:off x="611560" y="764704"/>
            <a:ext cx="3960440" cy="4401205"/>
          </a:xfrm>
          <a:prstGeom prst="rect">
            <a:avLst/>
          </a:prstGeom>
        </p:spPr>
        <p:txBody>
          <a:bodyPr wrap="square">
            <a:spAutoFit/>
          </a:bodyPr>
          <a:lstStyle/>
          <a:p>
            <a:pPr algn="ctr"/>
            <a:r>
              <a:rPr lang="en-GB" sz="2000" dirty="0"/>
              <a:t>An artist’s impression of a real example of the brutality of slavery, when a pregnant woman was beaten in Guyana in 1825. Rosa was picking coffee and finding it difficult, as she was heavily pregnant. The plantation manager thought the women were not working hard enough and ordered them all to be whipped by a black overseer and sent back to work. Rosa was sent back to the fields and went into premature labour and gave birth to a stillborn (dead) child. </a:t>
            </a:r>
          </a:p>
        </p:txBody>
      </p:sp>
      <p:sp>
        <p:nvSpPr>
          <p:cNvPr id="6" name="Rectangle 5"/>
          <p:cNvSpPr/>
          <p:nvPr/>
        </p:nvSpPr>
        <p:spPr>
          <a:xfrm>
            <a:off x="179512" y="5373216"/>
            <a:ext cx="4572000" cy="830997"/>
          </a:xfrm>
          <a:prstGeom prst="rect">
            <a:avLst/>
          </a:prstGeom>
        </p:spPr>
        <p:txBody>
          <a:bodyPr>
            <a:spAutoFit/>
          </a:bodyPr>
          <a:lstStyle/>
          <a:p>
            <a:pPr algn="ctr"/>
            <a:r>
              <a:rPr lang="en-GB" sz="2400" b="1" dirty="0">
                <a:solidFill>
                  <a:srgbClr val="FF6600"/>
                </a:solidFill>
              </a:rPr>
              <a:t>What makes Rosa’s story particularly shocking?</a:t>
            </a:r>
            <a:endParaRPr lang="en-GB"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66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58909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KEEPING TRADITIONS ALIVE</a:t>
            </a:r>
          </a:p>
        </p:txBody>
      </p:sp>
      <p:sp>
        <p:nvSpPr>
          <p:cNvPr id="3" name="TextBox 2"/>
          <p:cNvSpPr txBox="1"/>
          <p:nvPr/>
        </p:nvSpPr>
        <p:spPr>
          <a:xfrm>
            <a:off x="251520" y="1268760"/>
            <a:ext cx="8643998" cy="2031325"/>
          </a:xfrm>
          <a:prstGeom prst="rect">
            <a:avLst/>
          </a:prstGeom>
          <a:noFill/>
        </p:spPr>
        <p:txBody>
          <a:bodyPr wrap="square" rtlCol="0">
            <a:spAutoFit/>
          </a:bodyPr>
          <a:lstStyle/>
          <a:p>
            <a:pPr algn="ctr"/>
            <a:r>
              <a:rPr lang="en-GB" dirty="0"/>
              <a:t>Slaves attempted to preserve the culture that they had brought with them from Africa. </a:t>
            </a:r>
            <a:br>
              <a:rPr lang="en-GB" dirty="0"/>
            </a:br>
            <a:r>
              <a:rPr lang="en-GB" dirty="0"/>
              <a:t/>
            </a:r>
            <a:br>
              <a:rPr lang="en-GB" dirty="0"/>
            </a:br>
            <a:r>
              <a:rPr lang="en-GB" dirty="0"/>
              <a:t>Attempts were made to stop slaves from continuing with African religious rituals. Drums were banned as overseers feared that they could be used to send messages. They were particularly concerned that they would be used to signal a slave uprising.</a:t>
            </a:r>
            <a:br>
              <a:rPr lang="en-GB" dirty="0"/>
            </a:br>
            <a:r>
              <a:rPr lang="en-GB" dirty="0"/>
              <a:t/>
            </a:r>
            <a:br>
              <a:rPr lang="en-GB" dirty="0"/>
            </a:br>
            <a:r>
              <a:rPr lang="en-GB" dirty="0"/>
              <a:t>Slaves would often sing while at work. </a:t>
            </a:r>
          </a:p>
        </p:txBody>
      </p:sp>
      <p:sp>
        <p:nvSpPr>
          <p:cNvPr id="4" name="Rounded Rectangular Callout 3"/>
          <p:cNvSpPr/>
          <p:nvPr/>
        </p:nvSpPr>
        <p:spPr>
          <a:xfrm>
            <a:off x="683568" y="3356992"/>
            <a:ext cx="8280920" cy="1575048"/>
          </a:xfrm>
          <a:prstGeom prst="wedgeRoundRectCallout">
            <a:avLst>
              <a:gd name="adj1" fmla="val -66560"/>
              <a:gd name="adj2" fmla="val 758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In his autobiography, Frederick Douglass recorded how slaves </a:t>
            </a:r>
            <a:r>
              <a:rPr lang="en-GB" b="1" i="1" dirty="0">
                <a:solidFill>
                  <a:schemeClr val="tx1"/>
                </a:solidFill>
              </a:rPr>
              <a:t>"would make the dense old woods, for miles around, reverberate with their wild songs, revealing at once the highest joy and the deepest sadness." </a:t>
            </a:r>
            <a:r>
              <a:rPr lang="en-GB" dirty="0">
                <a:solidFill>
                  <a:schemeClr val="tx1"/>
                </a:solidFill>
              </a:rPr>
              <a:t>The songs told of the slave's loves, work and floggings and served as rhythmic accompaniment to labour</a:t>
            </a:r>
            <a:r>
              <a:rPr lang="en-GB" sz="2000" dirty="0">
                <a:solidFill>
                  <a:schemeClr val="tx1"/>
                </a:solidFill>
              </a:rPr>
              <a:t>.</a:t>
            </a:r>
          </a:p>
        </p:txBody>
      </p:sp>
      <p:pic>
        <p:nvPicPr>
          <p:cNvPr id="5" name="Picture 2"/>
          <p:cNvPicPr>
            <a:picLocks noChangeAspect="1" noChangeArrowheads="1"/>
          </p:cNvPicPr>
          <p:nvPr/>
        </p:nvPicPr>
        <p:blipFill>
          <a:blip r:embed="rId2" cstate="print"/>
          <a:srcRect b="4929"/>
          <a:stretch>
            <a:fillRect/>
          </a:stretch>
        </p:blipFill>
        <p:spPr bwMode="auto">
          <a:xfrm>
            <a:off x="3059832" y="4844030"/>
            <a:ext cx="2958190" cy="1996792"/>
          </a:xfrm>
          <a:prstGeom prst="rect">
            <a:avLst/>
          </a:prstGeom>
          <a:noFill/>
          <a:ln w="9525">
            <a:noFill/>
            <a:miter lim="800000"/>
            <a:headEnd/>
            <a:tailEnd/>
          </a:ln>
          <a:effectLst/>
        </p:spPr>
      </p:pic>
    </p:spTree>
    <p:extLst>
      <p:ext uri="{BB962C8B-B14F-4D97-AF65-F5344CB8AC3E}">
        <p14:creationId xmlns:p14="http://schemas.microsoft.com/office/powerpoint/2010/main" val="12294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628800"/>
            <a:ext cx="3072478" cy="3507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67544" y="1340768"/>
            <a:ext cx="4104456" cy="5904656"/>
          </a:xfrm>
          <a:prstGeom prst="rect">
            <a:avLst/>
          </a:prstGeom>
          <a:noFill/>
        </p:spPr>
        <p:txBody>
          <a:bodyPr wrap="square" rtlCol="0">
            <a:spAutoFit/>
          </a:bodyPr>
          <a:lstStyle/>
          <a:p>
            <a:r>
              <a:rPr lang="en-GB" sz="1400" dirty="0"/>
              <a:t>Slaves made and sang songs known as ‘spirituals’. They sang them in the fields while they worked, or in their huts as well as on Sundays. </a:t>
            </a:r>
          </a:p>
          <a:p>
            <a:endParaRPr lang="en-GB" sz="1600" dirty="0"/>
          </a:p>
          <a:p>
            <a:r>
              <a:rPr lang="en-GB" sz="1600" dirty="0"/>
              <a:t>“</a:t>
            </a:r>
            <a:r>
              <a:rPr lang="en-GB" dirty="0"/>
              <a:t>We’ll soon be free</a:t>
            </a:r>
          </a:p>
          <a:p>
            <a:r>
              <a:rPr lang="en-GB" dirty="0"/>
              <a:t>When de Lord will call us home</a:t>
            </a:r>
          </a:p>
          <a:p>
            <a:r>
              <a:rPr lang="en-GB" dirty="0"/>
              <a:t>My </a:t>
            </a:r>
            <a:r>
              <a:rPr lang="en-GB" dirty="0" err="1"/>
              <a:t>brudder</a:t>
            </a:r>
            <a:r>
              <a:rPr lang="en-GB" dirty="0"/>
              <a:t>, how long</a:t>
            </a:r>
          </a:p>
          <a:p>
            <a:r>
              <a:rPr lang="en-GB" dirty="0"/>
              <a:t>‘Fore we done </a:t>
            </a:r>
            <a:r>
              <a:rPr lang="en-GB" dirty="0" err="1"/>
              <a:t>sufferin</a:t>
            </a:r>
            <a:r>
              <a:rPr lang="en-GB" dirty="0"/>
              <a:t>’ here?</a:t>
            </a:r>
          </a:p>
          <a:p>
            <a:r>
              <a:rPr lang="en-GB" dirty="0"/>
              <a:t>It won’t be long</a:t>
            </a:r>
          </a:p>
          <a:p>
            <a:r>
              <a:rPr lang="en-GB" dirty="0"/>
              <a:t>‘Fore de Lord will call us home</a:t>
            </a:r>
          </a:p>
          <a:p>
            <a:r>
              <a:rPr lang="en-GB" dirty="0"/>
              <a:t>We’ll walk de merry road</a:t>
            </a:r>
          </a:p>
          <a:p>
            <a:r>
              <a:rPr lang="en-GB" dirty="0"/>
              <a:t>Where pleasure never dies</a:t>
            </a:r>
          </a:p>
          <a:p>
            <a:endParaRPr lang="en-GB" dirty="0"/>
          </a:p>
          <a:p>
            <a:r>
              <a:rPr lang="en-GB" dirty="0"/>
              <a:t>We’ll soon be free</a:t>
            </a:r>
          </a:p>
          <a:p>
            <a:r>
              <a:rPr lang="en-GB" dirty="0"/>
              <a:t>When Jesus sets me free</a:t>
            </a:r>
          </a:p>
          <a:p>
            <a:r>
              <a:rPr lang="en-GB" dirty="0"/>
              <a:t>We’ll fight for liberty </a:t>
            </a:r>
          </a:p>
          <a:p>
            <a:r>
              <a:rPr lang="en-GB" dirty="0"/>
              <a:t>When de Lord will call us home.”</a:t>
            </a:r>
          </a:p>
          <a:p>
            <a:endParaRPr lang="en-GB" sz="1600" dirty="0"/>
          </a:p>
          <a:p>
            <a:r>
              <a:rPr lang="en-GB" sz="1200" i="1" dirty="0"/>
              <a:t>Slaves were punished if they were caught singing this song as the owners thought they meant ‘we’ll soon be free’ from slavery.</a:t>
            </a:r>
            <a:r>
              <a:rPr lang="en-GB" sz="1100" i="1" dirty="0"/>
              <a:t> </a:t>
            </a:r>
          </a:p>
          <a:p>
            <a:endParaRPr lang="en-GB" sz="2400" dirty="0"/>
          </a:p>
        </p:txBody>
      </p:sp>
      <p:sp>
        <p:nvSpPr>
          <p:cNvPr id="5" name="TextBox 4"/>
          <p:cNvSpPr txBox="1"/>
          <p:nvPr/>
        </p:nvSpPr>
        <p:spPr>
          <a:xfrm>
            <a:off x="5004048" y="5301208"/>
            <a:ext cx="367240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6600"/>
                </a:solidFill>
              </a:rPr>
              <a:t>Why do you think the slaves sang these songs?</a:t>
            </a:r>
          </a:p>
        </p:txBody>
      </p:sp>
      <p:sp>
        <p:nvSpPr>
          <p:cNvPr id="3" name="Title 2"/>
          <p:cNvSpPr>
            <a:spLocks noGrp="1"/>
          </p:cNvSpPr>
          <p:nvPr>
            <p:ph type="title"/>
          </p:nvPr>
        </p:nvSpPr>
        <p:spPr>
          <a:xfrm>
            <a:off x="467544" y="116632"/>
            <a:ext cx="8229600" cy="1143000"/>
          </a:xfrm>
        </p:spPr>
        <p:txBody>
          <a:bodyPr/>
          <a:lstStyle/>
          <a:p>
            <a:r>
              <a:rPr lang="en-US" b="1" dirty="0">
                <a:solidFill>
                  <a:srgbClr val="FF6600"/>
                </a:solidFill>
              </a:rPr>
              <a:t>NEGRO SPIRITUALS</a:t>
            </a:r>
          </a:p>
        </p:txBody>
      </p:sp>
    </p:spTree>
    <p:extLst>
      <p:ext uri="{BB962C8B-B14F-4D97-AF65-F5344CB8AC3E}">
        <p14:creationId xmlns:p14="http://schemas.microsoft.com/office/powerpoint/2010/main" val="174492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6600"/>
                </a:solidFill>
              </a:rPr>
              <a:t>DID ALL SLAVES HAVE THE SAME EXPERIENCES?</a:t>
            </a:r>
          </a:p>
        </p:txBody>
      </p:sp>
      <p:sp>
        <p:nvSpPr>
          <p:cNvPr id="3" name="Rectangle 2"/>
          <p:cNvSpPr/>
          <p:nvPr/>
        </p:nvSpPr>
        <p:spPr>
          <a:xfrm>
            <a:off x="323528" y="1628800"/>
            <a:ext cx="8640960" cy="1754327"/>
          </a:xfrm>
          <a:prstGeom prst="rect">
            <a:avLst/>
          </a:prstGeom>
        </p:spPr>
        <p:txBody>
          <a:bodyPr wrap="square">
            <a:spAutoFit/>
          </a:bodyPr>
          <a:lstStyle/>
          <a:p>
            <a:pPr algn="ctr"/>
            <a:r>
              <a:rPr lang="en-US" dirty="0"/>
              <a:t>Large plantations often required some slaves to work in the plantation home. These slaves enjoyed far better circumstances. Domestic slaves lived in better quarters and received better food. They sometimes were able to travel with the owner's family. In many cases, a class system developed within the slave community. Domestic slaves did not often associate themselves with plantation slaves. They often aspired to arrange courtships for their children with other domestic slaves.</a:t>
            </a:r>
            <a:endParaRPr lang="en-GB" dirty="0"/>
          </a:p>
        </p:txBody>
      </p:sp>
      <p:sp>
        <p:nvSpPr>
          <p:cNvPr id="4" name="Rectangle 3"/>
          <p:cNvSpPr/>
          <p:nvPr/>
        </p:nvSpPr>
        <p:spPr>
          <a:xfrm>
            <a:off x="395536" y="3573016"/>
            <a:ext cx="4572000" cy="2862323"/>
          </a:xfrm>
          <a:prstGeom prst="rect">
            <a:avLst/>
          </a:prstGeom>
        </p:spPr>
        <p:txBody>
          <a:bodyPr>
            <a:spAutoFit/>
          </a:bodyPr>
          <a:lstStyle/>
          <a:p>
            <a:r>
              <a:rPr lang="en-US" dirty="0"/>
              <a:t>William Wells Brown, a slave from Lexington, Kentucky, explained in his autobiography, </a:t>
            </a:r>
            <a:r>
              <a:rPr lang="en-US" i="1" dirty="0"/>
              <a:t>Narrative of William W Brown, A fugitive Slave </a:t>
            </a:r>
            <a:r>
              <a:rPr lang="en-US" dirty="0"/>
              <a:t>(1847): </a:t>
            </a:r>
          </a:p>
          <a:p>
            <a:endParaRPr lang="en-US" dirty="0"/>
          </a:p>
          <a:p>
            <a:r>
              <a:rPr lang="en-US" b="1" i="1" dirty="0"/>
              <a:t>"I was a house servant - a situation preferable to that of a field hand, as I was better fed, better clothed, and not obliged to rise at the ringing of the bell, but about half an hour after."</a:t>
            </a:r>
            <a:endParaRPr lang="en-GB" b="1" i="1" dirty="0"/>
          </a:p>
        </p:txBody>
      </p:sp>
      <p:pic>
        <p:nvPicPr>
          <p:cNvPr id="5" name="Picture 4"/>
          <p:cNvPicPr>
            <a:picLocks noChangeAspect="1"/>
          </p:cNvPicPr>
          <p:nvPr/>
        </p:nvPicPr>
        <p:blipFill>
          <a:blip r:embed="rId2"/>
          <a:stretch>
            <a:fillRect/>
          </a:stretch>
        </p:blipFill>
        <p:spPr>
          <a:xfrm>
            <a:off x="5292080" y="3645024"/>
            <a:ext cx="3457981" cy="2688580"/>
          </a:xfrm>
          <a:prstGeom prst="rect">
            <a:avLst/>
          </a:prstGeom>
        </p:spPr>
      </p:pic>
    </p:spTree>
    <p:extLst>
      <p:ext uri="{BB962C8B-B14F-4D97-AF65-F5344CB8AC3E}">
        <p14:creationId xmlns:p14="http://schemas.microsoft.com/office/powerpoint/2010/main" val="70098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dirty="0">
                <a:hlinkClick r:id="rId2"/>
              </a:rPr>
              <a:t>http://www.bbc.co.uk</a:t>
            </a:r>
            <a:r>
              <a:rPr lang="en-US">
                <a:hlinkClick r:id="rId2"/>
              </a:rPr>
              <a:t>/education/clips/zn64q6f</a:t>
            </a:r>
            <a:endParaRPr lang="en-US"/>
          </a:p>
          <a:p>
            <a:endParaRPr lang="en-US"/>
          </a:p>
        </p:txBody>
      </p:sp>
    </p:spTree>
    <p:extLst>
      <p:ext uri="{BB962C8B-B14F-4D97-AF65-F5344CB8AC3E}">
        <p14:creationId xmlns:p14="http://schemas.microsoft.com/office/powerpoint/2010/main" val="251326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TASK</a:t>
            </a:r>
          </a:p>
        </p:txBody>
      </p:sp>
      <p:sp>
        <p:nvSpPr>
          <p:cNvPr id="3" name="TextBox 2"/>
          <p:cNvSpPr txBox="1"/>
          <p:nvPr/>
        </p:nvSpPr>
        <p:spPr>
          <a:xfrm>
            <a:off x="1115616" y="1700808"/>
            <a:ext cx="7272808" cy="4154983"/>
          </a:xfrm>
          <a:prstGeom prst="rect">
            <a:avLst/>
          </a:prstGeom>
          <a:noFill/>
        </p:spPr>
        <p:txBody>
          <a:bodyPr wrap="square" rtlCol="0">
            <a:spAutoFit/>
          </a:bodyPr>
          <a:lstStyle/>
          <a:p>
            <a:pPr algn="ctr"/>
            <a:r>
              <a:rPr lang="en-US" sz="2400" b="1" dirty="0">
                <a:solidFill>
                  <a:srgbClr val="FF6600"/>
                </a:solidFill>
              </a:rPr>
              <a:t>YOU ARE GOING TO PRODUCE AN A3 SIZED POSTER SHOWING ‘LIFE ON A PLANTATION’.</a:t>
            </a:r>
          </a:p>
          <a:p>
            <a:endParaRPr lang="en-US" sz="2400" b="1" dirty="0">
              <a:solidFill>
                <a:srgbClr val="FF6600"/>
              </a:solidFill>
            </a:endParaRPr>
          </a:p>
          <a:p>
            <a:pPr algn="ctr"/>
            <a:r>
              <a:rPr lang="en-US" sz="2400" b="1" dirty="0">
                <a:solidFill>
                  <a:srgbClr val="FF6600"/>
                </a:solidFill>
              </a:rPr>
              <a:t>YOU WILL NEED TO DO SOME RESEARCH TO FIND RELEVANT INFORMATION AND PICTURES.</a:t>
            </a:r>
          </a:p>
          <a:p>
            <a:endParaRPr lang="en-US" sz="2400" b="1" dirty="0">
              <a:solidFill>
                <a:srgbClr val="FF6600"/>
              </a:solidFill>
            </a:endParaRPr>
          </a:p>
          <a:p>
            <a:pPr algn="ctr"/>
            <a:r>
              <a:rPr lang="en-US" sz="2400" b="1" dirty="0">
                <a:solidFill>
                  <a:srgbClr val="FF6600"/>
                </a:solidFill>
              </a:rPr>
              <a:t>YOUR CATEGORIES WILL BE:</a:t>
            </a:r>
          </a:p>
          <a:p>
            <a:pPr algn="ctr"/>
            <a:r>
              <a:rPr lang="en-US" sz="2400" b="1" dirty="0">
                <a:solidFill>
                  <a:srgbClr val="FF6600"/>
                </a:solidFill>
              </a:rPr>
              <a:t>* WORK IN THE FIELDS</a:t>
            </a:r>
          </a:p>
          <a:p>
            <a:r>
              <a:rPr lang="en-US" sz="2400" b="1" dirty="0">
                <a:solidFill>
                  <a:srgbClr val="FF6600"/>
                </a:solidFill>
              </a:rPr>
              <a:t>		    * WORK IN THE HOUSE</a:t>
            </a:r>
          </a:p>
          <a:p>
            <a:r>
              <a:rPr lang="en-US" sz="2400" b="1" dirty="0">
                <a:solidFill>
                  <a:srgbClr val="FF6600"/>
                </a:solidFill>
              </a:rPr>
              <a:t>		    * PUNISHMENTS</a:t>
            </a:r>
          </a:p>
          <a:p>
            <a:r>
              <a:rPr lang="en-US" sz="2400" b="1" dirty="0">
                <a:solidFill>
                  <a:srgbClr val="FF6600"/>
                </a:solidFill>
              </a:rPr>
              <a:t>		    * LIVING CONDITIONS</a:t>
            </a:r>
          </a:p>
        </p:txBody>
      </p:sp>
    </p:spTree>
    <p:extLst>
      <p:ext uri="{BB962C8B-B14F-4D97-AF65-F5344CB8AC3E}">
        <p14:creationId xmlns:p14="http://schemas.microsoft.com/office/powerpoint/2010/main" val="173305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THE PLANTATION HOUSE</a:t>
            </a:r>
          </a:p>
        </p:txBody>
      </p:sp>
      <p:pic>
        <p:nvPicPr>
          <p:cNvPr id="3" name="Picture 2"/>
          <p:cNvPicPr>
            <a:picLocks noChangeAspect="1"/>
          </p:cNvPicPr>
          <p:nvPr/>
        </p:nvPicPr>
        <p:blipFill>
          <a:blip r:embed="rId2"/>
          <a:stretch>
            <a:fillRect/>
          </a:stretch>
        </p:blipFill>
        <p:spPr>
          <a:xfrm>
            <a:off x="1331640" y="1556792"/>
            <a:ext cx="6767736" cy="4202924"/>
          </a:xfrm>
          <a:prstGeom prst="rect">
            <a:avLst/>
          </a:prstGeom>
        </p:spPr>
      </p:pic>
    </p:spTree>
    <p:extLst>
      <p:ext uri="{BB962C8B-B14F-4D97-AF65-F5344CB8AC3E}">
        <p14:creationId xmlns:p14="http://schemas.microsoft.com/office/powerpoint/2010/main" val="387790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16632"/>
            <a:ext cx="4152900" cy="3060700"/>
          </a:xfrm>
          <a:prstGeom prst="rect">
            <a:avLst/>
          </a:prstGeom>
        </p:spPr>
      </p:pic>
      <p:pic>
        <p:nvPicPr>
          <p:cNvPr id="3" name="Picture 2"/>
          <p:cNvPicPr>
            <a:picLocks noChangeAspect="1"/>
          </p:cNvPicPr>
          <p:nvPr/>
        </p:nvPicPr>
        <p:blipFill>
          <a:blip r:embed="rId3"/>
          <a:stretch>
            <a:fillRect/>
          </a:stretch>
        </p:blipFill>
        <p:spPr>
          <a:xfrm>
            <a:off x="539552" y="3429000"/>
            <a:ext cx="3801413" cy="2111896"/>
          </a:xfrm>
          <a:prstGeom prst="rect">
            <a:avLst/>
          </a:prstGeom>
        </p:spPr>
      </p:pic>
      <p:pic>
        <p:nvPicPr>
          <p:cNvPr id="4" name="Picture 3"/>
          <p:cNvPicPr>
            <a:picLocks noChangeAspect="1"/>
          </p:cNvPicPr>
          <p:nvPr/>
        </p:nvPicPr>
        <p:blipFill>
          <a:blip r:embed="rId4"/>
          <a:stretch>
            <a:fillRect/>
          </a:stretch>
        </p:blipFill>
        <p:spPr>
          <a:xfrm>
            <a:off x="5004048" y="404664"/>
            <a:ext cx="3202565" cy="2057648"/>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924944"/>
            <a:ext cx="2432879" cy="3645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67544" y="5733256"/>
            <a:ext cx="4104456" cy="923330"/>
          </a:xfrm>
          <a:prstGeom prst="rect">
            <a:avLst/>
          </a:prstGeom>
          <a:noFill/>
        </p:spPr>
        <p:txBody>
          <a:bodyPr wrap="square" rtlCol="0">
            <a:spAutoFit/>
          </a:bodyPr>
          <a:lstStyle/>
          <a:p>
            <a:pPr algn="ctr"/>
            <a:r>
              <a:rPr lang="en-US" b="1" dirty="0">
                <a:solidFill>
                  <a:srgbClr val="FF6600"/>
                </a:solidFill>
              </a:rPr>
              <a:t>DOES THESE PICTURES GIVE YOU THE SAME IMPRESSION AS THE PREVIOUS PICTURE?</a:t>
            </a:r>
          </a:p>
        </p:txBody>
      </p:sp>
    </p:spTree>
    <p:extLst>
      <p:ext uri="{BB962C8B-B14F-4D97-AF65-F5344CB8AC3E}">
        <p14:creationId xmlns:p14="http://schemas.microsoft.com/office/powerpoint/2010/main" val="345871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lave punishments in ame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5652863" y="404664"/>
            <a:ext cx="3331899" cy="2266181"/>
          </a:xfrm>
          <a:prstGeom prst="rect">
            <a:avLst/>
          </a:prstGeom>
        </p:spPr>
      </p:pic>
      <p:pic>
        <p:nvPicPr>
          <p:cNvPr id="4" name="Picture 3"/>
          <p:cNvPicPr>
            <a:picLocks noChangeAspect="1"/>
          </p:cNvPicPr>
          <p:nvPr/>
        </p:nvPicPr>
        <p:blipFill>
          <a:blip r:embed="rId3"/>
          <a:stretch>
            <a:fillRect/>
          </a:stretch>
        </p:blipFill>
        <p:spPr>
          <a:xfrm>
            <a:off x="771525" y="2852936"/>
            <a:ext cx="4593060" cy="3338314"/>
          </a:xfrm>
          <a:prstGeom prst="rect">
            <a:avLst/>
          </a:prstGeom>
        </p:spPr>
      </p:pic>
      <p:pic>
        <p:nvPicPr>
          <p:cNvPr id="5" name="Picture 4"/>
          <p:cNvPicPr>
            <a:picLocks noChangeAspect="1"/>
          </p:cNvPicPr>
          <p:nvPr/>
        </p:nvPicPr>
        <p:blipFill>
          <a:blip r:embed="rId4"/>
          <a:stretch>
            <a:fillRect/>
          </a:stretch>
        </p:blipFill>
        <p:spPr>
          <a:xfrm>
            <a:off x="771525" y="328416"/>
            <a:ext cx="1944216" cy="2342429"/>
          </a:xfrm>
          <a:prstGeom prst="rect">
            <a:avLst/>
          </a:prstGeom>
        </p:spPr>
      </p:pic>
      <p:pic>
        <p:nvPicPr>
          <p:cNvPr id="6" name="Picture 5"/>
          <p:cNvPicPr>
            <a:picLocks noChangeAspect="1"/>
          </p:cNvPicPr>
          <p:nvPr/>
        </p:nvPicPr>
        <p:blipFill>
          <a:blip r:embed="rId5"/>
          <a:stretch>
            <a:fillRect/>
          </a:stretch>
        </p:blipFill>
        <p:spPr>
          <a:xfrm>
            <a:off x="5508104" y="2924944"/>
            <a:ext cx="2880320" cy="3294366"/>
          </a:xfrm>
          <a:prstGeom prst="rect">
            <a:avLst/>
          </a:prstGeom>
        </p:spPr>
      </p:pic>
    </p:spTree>
    <p:extLst>
      <p:ext uri="{BB962C8B-B14F-4D97-AF65-F5344CB8AC3E}">
        <p14:creationId xmlns:p14="http://schemas.microsoft.com/office/powerpoint/2010/main" val="398450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1700808"/>
            <a:ext cx="3600400" cy="3970318"/>
          </a:xfrm>
          <a:prstGeom prst="rect">
            <a:avLst/>
          </a:prstGeom>
          <a:noFill/>
        </p:spPr>
        <p:txBody>
          <a:bodyPr wrap="square" rtlCol="0">
            <a:spAutoFit/>
          </a:bodyPr>
          <a:lstStyle/>
          <a:p>
            <a:r>
              <a:rPr lang="en-GB" dirty="0"/>
              <a:t>"Wooden floors were an unknown luxury. In a single room were huddled, like cattle, ten or a dozen persons, men, women, and children. We had neither bedsteads, nor furniture of any description. Our beds were collections of straw and old rags, thrown down in the corners and boxed in with boards; a single blanket the only covering.“</a:t>
            </a:r>
          </a:p>
          <a:p>
            <a:endParaRPr lang="en-GB" dirty="0"/>
          </a:p>
          <a:p>
            <a:r>
              <a:rPr lang="en-GB" i="1" dirty="0"/>
              <a:t>This is how one slave, Joseph Henson, remembered living conditions in the 1850s.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4238786" cy="3472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solidFill>
                  <a:srgbClr val="FF6600"/>
                </a:solidFill>
              </a:rPr>
              <a:t>LIVING CONDITIONS ON THE PLANTATIONS</a:t>
            </a:r>
          </a:p>
        </p:txBody>
      </p:sp>
    </p:spTree>
    <p:extLst>
      <p:ext uri="{BB962C8B-B14F-4D97-AF65-F5344CB8AC3E}">
        <p14:creationId xmlns:p14="http://schemas.microsoft.com/office/powerpoint/2010/main" val="23123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31841"/>
            <a:ext cx="7553865" cy="5589860"/>
          </a:xfrm>
          <a:prstGeom prst="rect">
            <a:avLst/>
          </a:prstGeom>
        </p:spPr>
      </p:pic>
      <p:sp>
        <p:nvSpPr>
          <p:cNvPr id="3" name="TextBox 2"/>
          <p:cNvSpPr txBox="1"/>
          <p:nvPr/>
        </p:nvSpPr>
        <p:spPr>
          <a:xfrm>
            <a:off x="611560" y="5949280"/>
            <a:ext cx="8064896" cy="461665"/>
          </a:xfrm>
          <a:prstGeom prst="rect">
            <a:avLst/>
          </a:prstGeom>
          <a:noFill/>
        </p:spPr>
        <p:txBody>
          <a:bodyPr wrap="square" rtlCol="0">
            <a:spAutoFit/>
          </a:bodyPr>
          <a:lstStyle/>
          <a:p>
            <a:pPr algn="ctr"/>
            <a:r>
              <a:rPr lang="en-US" sz="2400" b="1" dirty="0">
                <a:solidFill>
                  <a:srgbClr val="FF6600"/>
                </a:solidFill>
              </a:rPr>
              <a:t>WHY DO YOU THINK THIS PICTURE WAS PRODUCED?</a:t>
            </a:r>
          </a:p>
        </p:txBody>
      </p:sp>
    </p:spTree>
    <p:extLst>
      <p:ext uri="{BB962C8B-B14F-4D97-AF65-F5344CB8AC3E}">
        <p14:creationId xmlns:p14="http://schemas.microsoft.com/office/powerpoint/2010/main" val="257543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WORK IN THE FIELDS</a:t>
            </a:r>
          </a:p>
        </p:txBody>
      </p:sp>
      <p:sp>
        <p:nvSpPr>
          <p:cNvPr id="3" name="TextBox 2"/>
          <p:cNvSpPr txBox="1"/>
          <p:nvPr/>
        </p:nvSpPr>
        <p:spPr>
          <a:xfrm>
            <a:off x="395536" y="1196752"/>
            <a:ext cx="8496944" cy="4893648"/>
          </a:xfrm>
          <a:prstGeom prst="rect">
            <a:avLst/>
          </a:prstGeom>
          <a:noFill/>
        </p:spPr>
        <p:txBody>
          <a:bodyPr wrap="square" rtlCol="0">
            <a:spAutoFit/>
          </a:bodyPr>
          <a:lstStyle/>
          <a:p>
            <a:pPr>
              <a:buNone/>
            </a:pPr>
            <a:r>
              <a:rPr lang="en-GB" sz="2000" dirty="0"/>
              <a:t>An hour before day light the horn is blown. Then the slaves arouse, prepare their breakfast, fill a gourd with water and hurry to the field again. It is an offence invariably followed by a flogging, to be found at the quarters after daybreak....</a:t>
            </a:r>
          </a:p>
          <a:p>
            <a:pPr>
              <a:buNone/>
            </a:pPr>
            <a:endParaRPr lang="en-GB" sz="2000" dirty="0"/>
          </a:p>
          <a:p>
            <a:pPr>
              <a:buNone/>
            </a:pPr>
            <a:r>
              <a:rPr lang="en-GB" sz="2000" dirty="0"/>
              <a:t>The hands are required to be in the cotton field as soon as it is light in the morning, and, with the exception of ten or fifteen minutes, which is given them at noon to swallow their allowance of cold bacon, they are not permitted to be a moment idle until it is too dark to see, and when the moon is full, they often times labour till the middle of the night. They do not dare to stop even at dinner time, nor return to the quarters, however late it be, until the order to halt is given by the driver....</a:t>
            </a:r>
          </a:p>
          <a:p>
            <a:endParaRPr lang="en-GB" dirty="0"/>
          </a:p>
          <a:p>
            <a:endParaRPr lang="en-GB" dirty="0"/>
          </a:p>
          <a:p>
            <a:r>
              <a:rPr lang="en-GB" i="1" dirty="0"/>
              <a:t>The daily routine of slaves, taken from the autobiography of Solomon Northup, a free man who was captured and sold into slavery. </a:t>
            </a:r>
          </a:p>
        </p:txBody>
      </p:sp>
    </p:spTree>
    <p:extLst>
      <p:ext uri="{BB962C8B-B14F-4D97-AF65-F5344CB8AC3E}">
        <p14:creationId xmlns:p14="http://schemas.microsoft.com/office/powerpoint/2010/main" val="401068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827584" y="4653136"/>
            <a:ext cx="7344816" cy="5760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i="1" dirty="0"/>
              <a:t>An unknown 19th-century artist's impression of work in the sugar cane fields</a:t>
            </a:r>
          </a:p>
        </p:txBody>
      </p:sp>
      <p:pic>
        <p:nvPicPr>
          <p:cNvPr id="1026" name="Picture 2" descr="http://www.bbc.co.uk/history/british/abolition/images/industrialisation_article_02.jpg"/>
          <p:cNvPicPr>
            <a:picLocks noChangeAspect="1" noChangeArrowheads="1"/>
          </p:cNvPicPr>
          <p:nvPr/>
        </p:nvPicPr>
        <p:blipFill>
          <a:blip r:embed="rId2" cstate="print"/>
          <a:srcRect/>
          <a:stretch>
            <a:fillRect/>
          </a:stretch>
        </p:blipFill>
        <p:spPr bwMode="auto">
          <a:xfrm>
            <a:off x="179512" y="188640"/>
            <a:ext cx="8731917" cy="4608512"/>
          </a:xfrm>
          <a:prstGeom prst="rect">
            <a:avLst/>
          </a:prstGeom>
          <a:noFill/>
        </p:spPr>
      </p:pic>
      <p:sp>
        <p:nvSpPr>
          <p:cNvPr id="6" name="TextBox 5"/>
          <p:cNvSpPr txBox="1"/>
          <p:nvPr/>
        </p:nvSpPr>
        <p:spPr>
          <a:xfrm>
            <a:off x="467544" y="5157192"/>
            <a:ext cx="828092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a:t>
            </a:r>
          </a:p>
          <a:p>
            <a:pPr marL="342900" indent="-342900" algn="ctr">
              <a:buAutoNum type="arabicPeriod"/>
            </a:pPr>
            <a:r>
              <a:rPr lang="en-GB" sz="2400" b="1" dirty="0">
                <a:solidFill>
                  <a:srgbClr val="FF6600"/>
                </a:solidFill>
              </a:rPr>
              <a:t>What does this picture show about work on the plantations?</a:t>
            </a:r>
          </a:p>
          <a:p>
            <a:pPr marL="342900" indent="-342900" algn="ctr">
              <a:buAutoNum type="arabicPeriod"/>
            </a:pPr>
            <a:r>
              <a:rPr lang="en-GB" sz="2400" b="1" dirty="0">
                <a:solidFill>
                  <a:srgbClr val="FF6600"/>
                </a:solidFill>
              </a:rPr>
              <a:t>Does the source help us to understand how the slaves were treated? </a:t>
            </a:r>
          </a:p>
        </p:txBody>
      </p:sp>
    </p:spTree>
    <p:extLst>
      <p:ext uri="{BB962C8B-B14F-4D97-AF65-F5344CB8AC3E}">
        <p14:creationId xmlns:p14="http://schemas.microsoft.com/office/powerpoint/2010/main" val="340820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6048672" cy="5539977"/>
          </a:xfrm>
          <a:prstGeom prst="rect">
            <a:avLst/>
          </a:prstGeom>
          <a:noFill/>
        </p:spPr>
        <p:txBody>
          <a:bodyPr wrap="square" rtlCol="0">
            <a:spAutoFit/>
          </a:bodyPr>
          <a:lstStyle/>
          <a:p>
            <a:endParaRPr lang="en-GB" sz="2400" dirty="0"/>
          </a:p>
          <a:p>
            <a:r>
              <a:rPr lang="en-GB" sz="2400" dirty="0"/>
              <a:t> “The day’s work over in the field, the baskets are ‘toted’ or in other words, carried to the gin house where the cotton is weighed. No matter how fatigued and weary he may be – no matter how much he longs to sleep and rest- a slave never approached the gin house with his basket of cotton but with fear. If it falls short in weight – if it has not performed the full task appointed him - he knows that he must suffer. And if he has exceeded it by ten to twenty pound, in all probability his master will measure the next day’s task accordingly…”</a:t>
            </a:r>
          </a:p>
          <a:p>
            <a:r>
              <a:rPr lang="en-GB" sz="1400" i="1" dirty="0"/>
              <a:t>Taken from Solomon Northup's autobiography, ‘Twelve Years a Slave’ in which he tells his story of how, as a free man, he was captured and made to work as a slave. </a:t>
            </a:r>
          </a:p>
        </p:txBody>
      </p:sp>
      <p:sp>
        <p:nvSpPr>
          <p:cNvPr id="3" name="TextBox 2"/>
          <p:cNvSpPr txBox="1"/>
          <p:nvPr/>
        </p:nvSpPr>
        <p:spPr>
          <a:xfrm>
            <a:off x="6732240" y="2204864"/>
            <a:ext cx="2160240" cy="22159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6600"/>
                </a:solidFill>
              </a:rPr>
              <a:t>What does this tell us about the lives of the slaves on the plantations? </a:t>
            </a:r>
          </a:p>
          <a:p>
            <a:pPr marL="342900" indent="-342900">
              <a:buAutoNum type="arabicPeriod"/>
            </a:pPr>
            <a:endParaRPr lang="en-GB" dirty="0"/>
          </a:p>
        </p:txBody>
      </p:sp>
      <p:sp>
        <p:nvSpPr>
          <p:cNvPr id="4" name="Title 3"/>
          <p:cNvSpPr>
            <a:spLocks noGrp="1"/>
          </p:cNvSpPr>
          <p:nvPr>
            <p:ph type="title"/>
          </p:nvPr>
        </p:nvSpPr>
        <p:spPr>
          <a:xfrm>
            <a:off x="395536" y="116632"/>
            <a:ext cx="8229600" cy="1143000"/>
          </a:xfrm>
        </p:spPr>
        <p:txBody>
          <a:bodyPr/>
          <a:lstStyle/>
          <a:p>
            <a:r>
              <a:rPr lang="en-US" b="1" dirty="0">
                <a:solidFill>
                  <a:srgbClr val="FF6600"/>
                </a:solidFill>
              </a:rPr>
              <a:t>WORK IN THE FIELDS</a:t>
            </a:r>
          </a:p>
        </p:txBody>
      </p:sp>
    </p:spTree>
    <p:extLst>
      <p:ext uri="{BB962C8B-B14F-4D97-AF65-F5344CB8AC3E}">
        <p14:creationId xmlns:p14="http://schemas.microsoft.com/office/powerpoint/2010/main" val="2759443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1219</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LEARNING OBJECTIVE – TO UNDERSTAND WHAT LIFE ON A SLAVE PLANTATION WAS LIKE</vt:lpstr>
      <vt:lpstr>THE PLANTATION HOUSE</vt:lpstr>
      <vt:lpstr>PowerPoint Presentation</vt:lpstr>
      <vt:lpstr>PowerPoint Presentation</vt:lpstr>
      <vt:lpstr>LIVING CONDITIONS ON THE PLANTATIONS</vt:lpstr>
      <vt:lpstr>PowerPoint Presentation</vt:lpstr>
      <vt:lpstr>WORK IN THE FIELDS</vt:lpstr>
      <vt:lpstr>PowerPoint Presentation</vt:lpstr>
      <vt:lpstr>WORK IN THE FIELDS</vt:lpstr>
      <vt:lpstr>PUNISHMENTS ON THE PLANTATIONS</vt:lpstr>
      <vt:lpstr>PUNISHMENTS ON THE PLANTATIONS</vt:lpstr>
      <vt:lpstr>PUNISHMENTS ON THE PLANTATIONS</vt:lpstr>
      <vt:lpstr>KEEPING TRADITIONS ALIVE</vt:lpstr>
      <vt:lpstr>NEGRO SPIRITUALS</vt:lpstr>
      <vt:lpstr>DID ALL SLAVES HAVE THE SAME EXPERIENCES?</vt:lpstr>
      <vt:lpstr>PowerPoint Presentation</vt:lpstr>
      <vt:lpstr>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Cory Clawson</cp:lastModifiedBy>
  <cp:revision>41</cp:revision>
  <dcterms:created xsi:type="dcterms:W3CDTF">2014-02-26T19:59:12Z</dcterms:created>
  <dcterms:modified xsi:type="dcterms:W3CDTF">2018-11-09T15:15:21Z</dcterms:modified>
</cp:coreProperties>
</file>